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4" r:id="rId2"/>
    <p:sldId id="292" r:id="rId3"/>
    <p:sldId id="286" r:id="rId4"/>
    <p:sldId id="262" r:id="rId5"/>
    <p:sldId id="304" r:id="rId6"/>
    <p:sldId id="287" r:id="rId7"/>
    <p:sldId id="288" r:id="rId8"/>
    <p:sldId id="290" r:id="rId9"/>
    <p:sldId id="263" r:id="rId10"/>
    <p:sldId id="275" r:id="rId11"/>
    <p:sldId id="264" r:id="rId12"/>
    <p:sldId id="266" r:id="rId13"/>
    <p:sldId id="296" r:id="rId14"/>
    <p:sldId id="291" r:id="rId15"/>
    <p:sldId id="298" r:id="rId16"/>
    <p:sldId id="306" r:id="rId17"/>
    <p:sldId id="307" r:id="rId18"/>
    <p:sldId id="308" r:id="rId19"/>
    <p:sldId id="309" r:id="rId20"/>
    <p:sldId id="310" r:id="rId21"/>
    <p:sldId id="311" r:id="rId22"/>
    <p:sldId id="312" r:id="rId23"/>
    <p:sldId id="313" r:id="rId24"/>
    <p:sldId id="314" r:id="rId25"/>
    <p:sldId id="31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1446"/>
    <a:srgbClr val="D40C49"/>
    <a:srgbClr val="125AD6"/>
    <a:srgbClr val="004627"/>
    <a:srgbClr val="E74E00"/>
    <a:srgbClr val="0CB093"/>
    <a:srgbClr val="2F3F4E"/>
    <a:srgbClr val="540085"/>
    <a:srgbClr val="E41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5561" autoAdjust="0"/>
  </p:normalViewPr>
  <p:slideViewPr>
    <p:cSldViewPr snapToGrid="0">
      <p:cViewPr varScale="1">
        <p:scale>
          <a:sx n="91" d="100"/>
          <a:sy n="91" d="100"/>
        </p:scale>
        <p:origin x="631"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76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7E36D9-9A7F-4760-BE3A-27F5E21D1A35}" type="datetimeFigureOut">
              <a:rPr lang="en-GB" smtClean="0"/>
              <a:t>23/03/2018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27F8EEE-A250-4135-B251-13DE5DC86058}" type="slidenum">
              <a:rPr lang="en-GB" smtClean="0"/>
              <a:t>‹#›</a:t>
            </a:fld>
            <a:endParaRPr lang="en-GB"/>
          </a:p>
        </p:txBody>
      </p:sp>
    </p:spTree>
    <p:extLst>
      <p:ext uri="{BB962C8B-B14F-4D97-AF65-F5344CB8AC3E}">
        <p14:creationId xmlns:p14="http://schemas.microsoft.com/office/powerpoint/2010/main" val="312667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ixabay.com/en/globe-africa-europe-continents-map-599486/" TargetMode="External"/><Relationship Id="rId13" Type="http://schemas.openxmlformats.org/officeDocument/2006/relationships/hyperlink" Target="https://pixabay.com/en/notepad-memo-pencil-writing-note-117597/" TargetMode="External"/><Relationship Id="rId18" Type="http://schemas.openxmlformats.org/officeDocument/2006/relationships/hyperlink" Target="https://pixabay.com/en/camera-digital-portable-cam-32871/" TargetMode="External"/><Relationship Id="rId3" Type="http://schemas.openxmlformats.org/officeDocument/2006/relationships/hyperlink" Target="https://pixabay.com/" TargetMode="External"/><Relationship Id="rId21" Type="http://schemas.openxmlformats.org/officeDocument/2006/relationships/hyperlink" Target="https://pixabay.com/en/slot-machine-game-slot-jackpot-3053491/" TargetMode="External"/><Relationship Id="rId7" Type="http://schemas.openxmlformats.org/officeDocument/2006/relationships/hyperlink" Target="https://pixabay.com/en/remote-control-receiver-vcr-control-2029564/" TargetMode="External"/><Relationship Id="rId12" Type="http://schemas.openxmlformats.org/officeDocument/2006/relationships/hyperlink" Target="https://pixabay.com/en/service/terms/#usage" TargetMode="External"/><Relationship Id="rId17" Type="http://schemas.openxmlformats.org/officeDocument/2006/relationships/hyperlink" Target="https://pixabay.com/en/caddy-shopping-cart-shopping-trolley-161016/" TargetMode="External"/><Relationship Id="rId2" Type="http://schemas.openxmlformats.org/officeDocument/2006/relationships/slide" Target="../slides/slide3.xml"/><Relationship Id="rId16" Type="http://schemas.openxmlformats.org/officeDocument/2006/relationships/hyperlink" Target="https://pixabay.com/en/birthday-company-candles-smiles-3016615/" TargetMode="External"/><Relationship Id="rId20" Type="http://schemas.openxmlformats.org/officeDocument/2006/relationships/hyperlink" Target="https://pixabay.com/en/clock-analog-time-watch-147257/" TargetMode="External"/><Relationship Id="rId1" Type="http://schemas.openxmlformats.org/officeDocument/2006/relationships/notesMaster" Target="../notesMasters/notesMaster1.xml"/><Relationship Id="rId6" Type="http://schemas.openxmlformats.org/officeDocument/2006/relationships/hyperlink" Target="https://pixabay.com/en/newspaper-article-journal-headlines-154444/" TargetMode="External"/><Relationship Id="rId11" Type="http://schemas.openxmlformats.org/officeDocument/2006/relationships/hyperlink" Target="https://pixabay.com/en/monitor-screen-flat-lcd-black-32743/" TargetMode="External"/><Relationship Id="rId24" Type="http://schemas.openxmlformats.org/officeDocument/2006/relationships/hyperlink" Target="https://pixabay.com/en/bracelet-plastic-wrist-sports-1502602/" TargetMode="External"/><Relationship Id="rId5" Type="http://schemas.openxmlformats.org/officeDocument/2006/relationships/hyperlink" Target="https://pixabay.com/en/piggy-bank-coin-pink-piggy-bank-1056615/" TargetMode="External"/><Relationship Id="rId15" Type="http://schemas.openxmlformats.org/officeDocument/2006/relationships/hyperlink" Target="https://pixabay.com/en/calendar-schedule-day-diary-2872749/" TargetMode="External"/><Relationship Id="rId23" Type="http://schemas.openxmlformats.org/officeDocument/2006/relationships/hyperlink" Target="https://pixabay.com/en/boombox-ghetto-blaster-audio-player-2138198/" TargetMode="External"/><Relationship Id="rId10" Type="http://schemas.openxmlformats.org/officeDocument/2006/relationships/hyperlink" Target="https://pixabay.com/en/abstract-art-audio-aural-ear-2027961/" TargetMode="External"/><Relationship Id="rId19" Type="http://schemas.openxmlformats.org/officeDocument/2006/relationships/hyperlink" Target="https://pixabay.com/en/warm-sunny-cloudy-clouds-sun-98534/" TargetMode="External"/><Relationship Id="rId4" Type="http://schemas.openxmlformats.org/officeDocument/2006/relationships/hyperlink" Target="https://creativecommons.org/publicdomain/zero/1.0/deed.en" TargetMode="External"/><Relationship Id="rId9" Type="http://schemas.openxmlformats.org/officeDocument/2006/relationships/hyperlink" Target="https://pixabay.com/en/calculator-solar-calculator-count-168360/" TargetMode="External"/><Relationship Id="rId14" Type="http://schemas.openxmlformats.org/officeDocument/2006/relationships/hyperlink" Target="https://pixabay.com/en/currency-money-coin-cash-wealth-2317703/" TargetMode="External"/><Relationship Id="rId22" Type="http://schemas.openxmlformats.org/officeDocument/2006/relationships/hyperlink" Target="https://pixabay.com/en/book-phone-telephone-communication-1598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7F8EEE-A250-4135-B251-13DE5DC86058}" type="slidenum">
              <a:rPr lang="en-GB" smtClean="0"/>
              <a:t>2</a:t>
            </a:fld>
            <a:endParaRPr lang="en-GB"/>
          </a:p>
        </p:txBody>
      </p:sp>
    </p:spTree>
    <p:extLst>
      <p:ext uri="{BB962C8B-B14F-4D97-AF65-F5344CB8AC3E}">
        <p14:creationId xmlns:p14="http://schemas.microsoft.com/office/powerpoint/2010/main" val="224748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All images sourced from Pixabay - </a:t>
            </a:r>
            <a:r>
              <a:rPr lang="en-GB" sz="1200" u="sng" kern="1200">
                <a:solidFill>
                  <a:schemeClr val="tx1"/>
                </a:solidFill>
                <a:effectLst/>
                <a:latin typeface="+mn-lt"/>
                <a:ea typeface="+mn-ea"/>
                <a:cs typeface="+mn-cs"/>
                <a:hlinkClick r:id="rId3"/>
              </a:rPr>
              <a:t>pixabay.com</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Bank (piggy) - </a:t>
            </a:r>
            <a:r>
              <a:rPr lang="en-GB" sz="1200" b="1" kern="1200">
                <a:solidFill>
                  <a:schemeClr val="tx1"/>
                </a:solidFill>
                <a:effectLst/>
                <a:latin typeface="+mn-lt"/>
                <a:ea typeface="+mn-ea"/>
                <a:cs typeface="+mn-cs"/>
              </a:rPr>
              <a:t>©</a:t>
            </a:r>
            <a:r>
              <a:rPr lang="en-GB" sz="1200" kern="1200">
                <a:solidFill>
                  <a:schemeClr val="tx1"/>
                </a:solidFill>
                <a:effectLst/>
                <a:latin typeface="+mn-lt"/>
                <a:ea typeface="+mn-ea"/>
                <a:cs typeface="+mn-cs"/>
              </a:rPr>
              <a:t>  Joshua Willson licensed under </a:t>
            </a:r>
            <a:r>
              <a:rPr lang="en-GB" sz="1200" u="sng" kern="1200">
                <a:solidFill>
                  <a:schemeClr val="tx1"/>
                </a:solidFill>
                <a:effectLst/>
                <a:latin typeface="+mn-lt"/>
                <a:ea typeface="+mn-ea"/>
                <a:cs typeface="+mn-cs"/>
                <a:hlinkClick r:id="rId4"/>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5"/>
              </a:rPr>
              <a:t>https://pixabay.com/en/piggy-bank-coin-pink-piggy-bank-1056615/</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Newspaper - © OpenClipart-Vectors licensed under </a:t>
            </a:r>
            <a:r>
              <a:rPr lang="en-GB" sz="1200" u="sng" kern="1200">
                <a:solidFill>
                  <a:schemeClr val="tx1"/>
                </a:solidFill>
                <a:effectLst/>
                <a:latin typeface="+mn-lt"/>
                <a:ea typeface="+mn-ea"/>
                <a:cs typeface="+mn-cs"/>
                <a:hlinkClick r:id="rId4"/>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6"/>
              </a:rPr>
              <a:t>https://pixabay.com/en/newspaper-article-journal-headlines-154444/</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Remote control - © OpenClipart-Vectors licensed under </a:t>
            </a:r>
            <a:r>
              <a:rPr lang="en-GB" sz="1200" u="sng" kern="1200">
                <a:solidFill>
                  <a:schemeClr val="tx1"/>
                </a:solidFill>
                <a:effectLst/>
                <a:latin typeface="+mn-lt"/>
                <a:ea typeface="+mn-ea"/>
                <a:cs typeface="+mn-cs"/>
                <a:hlinkClick r:id="rId4"/>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7"/>
              </a:rPr>
              <a:t>https://pixabay.com/en/remote-control-receiver-vcr-control-2029564/</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Map - © markusspiske licensed under </a:t>
            </a:r>
            <a:r>
              <a:rPr lang="en-GB" sz="1200" u="sng" kern="1200">
                <a:solidFill>
                  <a:schemeClr val="tx1"/>
                </a:solidFill>
                <a:effectLst/>
                <a:latin typeface="+mn-lt"/>
                <a:ea typeface="+mn-ea"/>
                <a:cs typeface="+mn-cs"/>
                <a:hlinkClick r:id="rId4"/>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8"/>
              </a:rPr>
              <a:t>https://pixabay.com/en/globe-africa-europe-continents-map-599486/</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Calculator - © AlexanderStein licensed under </a:t>
            </a:r>
            <a:r>
              <a:rPr lang="en-GB" sz="1200" u="sng" kern="1200">
                <a:solidFill>
                  <a:schemeClr val="tx1"/>
                </a:solidFill>
                <a:effectLst/>
                <a:latin typeface="+mn-lt"/>
                <a:ea typeface="+mn-ea"/>
                <a:cs typeface="+mn-cs"/>
                <a:hlinkClick r:id="rId4"/>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9"/>
              </a:rPr>
              <a:t>https://pixabay.com/en/calculator-solar-calculator-count-168360/</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Music (headphones) - © GDJ licensed under </a:t>
            </a:r>
            <a:r>
              <a:rPr lang="en-GB" sz="1200" u="sng" kern="1200">
                <a:solidFill>
                  <a:schemeClr val="tx1"/>
                </a:solidFill>
                <a:effectLst/>
                <a:latin typeface="+mn-lt"/>
                <a:ea typeface="+mn-ea"/>
                <a:cs typeface="+mn-cs"/>
                <a:hlinkClick r:id="rId4"/>
              </a:rPr>
              <a:t>CCO</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10"/>
              </a:rPr>
              <a:t>https://pixabay.com/en/abstract-art-audio-aural-ear-2027961/</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TV - © Clker-Free-Vector-Images licensed under </a:t>
            </a:r>
            <a:r>
              <a:rPr lang="en-GB" sz="1200" u="sng" kern="1200">
                <a:solidFill>
                  <a:schemeClr val="tx1"/>
                </a:solidFill>
                <a:effectLst/>
                <a:latin typeface="+mn-lt"/>
                <a:ea typeface="+mn-ea"/>
                <a:cs typeface="+mn-cs"/>
                <a:hlinkClick r:id="rId4"/>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1"/>
              </a:rPr>
              <a:t>https://pixabay.com/en/monitor-screen-flat-lcd-black-32743/</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Notepad - © Open Clipart Vectors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3"/>
              </a:rPr>
              <a:t>https://pixabay.com/en/notepad-memo-pencil-writing-note-117597/</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Money - © ScouserUK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4"/>
              </a:rPr>
              <a:t>https://pixabay.com/en/currency-money-coin-cash-wealth-2317703/</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Calendar © Vectorstall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5"/>
              </a:rPr>
              <a:t>https://pixabay.com/en/calendar-schedule-day-diary-2872749/</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Photo album © Elkaaaaaa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6"/>
              </a:rPr>
              <a:t>https://pixabay.com/en/birthday-company-candles-smiles-3016615/</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Shopping Trolley © Open Clipart Vectors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7"/>
              </a:rPr>
              <a:t>https://pixabay.com/en/caddy-shopping-cart-shopping-trolley-161016/</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Newspaper © Open Clipart Vectors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6"/>
              </a:rPr>
              <a:t>https://pixabay.com/en/newspaper-article-journal-headlines-154444/</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Camera © Clker free vector images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8"/>
              </a:rPr>
              <a:t>https://pixabay.com/en/camera-digital-portable-cam-32871/</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Weather Forecast © Open icons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19"/>
              </a:rPr>
              <a:t>https://pixabay.com/en/warm-sunny-cloudy-clouds-sun-98534/</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Clock © Open clipart vectors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20"/>
              </a:rPr>
              <a:t>https://pixabay.com/en/clock-analog-time-watch-147257/</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Games © Gamezona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21"/>
              </a:rPr>
              <a:t>https://pixabay.com/en/slot-machine-game-slot-jackpot-3053491/</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Address Book © Open clipart vectors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22"/>
              </a:rPr>
              <a:t>https://pixabay.com/en/book-phone-telephone-communication-159880/</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Radio © Redquasar licensed under </a:t>
            </a:r>
            <a:r>
              <a:rPr lang="en-GB" sz="1200" u="sng" kern="1200">
                <a:solidFill>
                  <a:schemeClr val="tx1"/>
                </a:solidFill>
                <a:effectLst/>
                <a:latin typeface="+mn-lt"/>
                <a:ea typeface="+mn-ea"/>
                <a:cs typeface="+mn-cs"/>
                <a:hlinkClick r:id="rId12"/>
              </a:rPr>
              <a:t>CCO</a:t>
            </a:r>
            <a:r>
              <a:rPr lang="en-GB" sz="1200" kern="1200">
                <a:solidFill>
                  <a:schemeClr val="tx1"/>
                </a:solidFill>
                <a:effectLst/>
                <a:latin typeface="+mn-lt"/>
                <a:ea typeface="+mn-ea"/>
                <a:cs typeface="+mn-cs"/>
              </a:rPr>
              <a:t> - </a:t>
            </a:r>
            <a:r>
              <a:rPr lang="en-GB" sz="1200" u="sng" kern="1200">
                <a:solidFill>
                  <a:schemeClr val="tx1"/>
                </a:solidFill>
                <a:effectLst/>
                <a:latin typeface="+mn-lt"/>
                <a:ea typeface="+mn-ea"/>
                <a:cs typeface="+mn-cs"/>
                <a:hlinkClick r:id="rId23"/>
              </a:rPr>
              <a:t>https://pixabay.com/en/boombox-ghetto-blaster-audio-player-2138198/</a:t>
            </a:r>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Pedometer © hayabuzo licensed under </a:t>
            </a:r>
            <a:r>
              <a:rPr lang="en-GB" sz="1200" u="sng" kern="1200">
                <a:solidFill>
                  <a:schemeClr val="tx1"/>
                </a:solidFill>
                <a:effectLst/>
                <a:latin typeface="+mn-lt"/>
                <a:ea typeface="+mn-ea"/>
                <a:cs typeface="+mn-cs"/>
                <a:hlinkClick r:id="rId12"/>
              </a:rPr>
              <a:t>CCO</a:t>
            </a:r>
            <a:r>
              <a:rPr lang="en-GB" sz="1200" u="sng" kern="1200">
                <a:solidFill>
                  <a:schemeClr val="tx1"/>
                </a:solidFill>
                <a:effectLst/>
                <a:latin typeface="+mn-lt"/>
                <a:ea typeface="+mn-ea"/>
                <a:cs typeface="+mn-cs"/>
              </a:rPr>
              <a:t> </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24"/>
              </a:rPr>
              <a:t>https://pixabay.com/en/bracelet-plastic-wrist-sports-1502602/</a:t>
            </a:r>
            <a:endParaRPr lang="en-GB" sz="1200" kern="1200">
              <a:solidFill>
                <a:schemeClr val="tx1"/>
              </a:solidFill>
              <a:effectLst/>
              <a:latin typeface="+mn-lt"/>
              <a:ea typeface="+mn-ea"/>
              <a:cs typeface="+mn-cs"/>
            </a:endParaRPr>
          </a:p>
          <a:p>
            <a:endParaRPr lang="en-GB"/>
          </a:p>
          <a:p>
            <a:endParaRPr lang="en-GB"/>
          </a:p>
          <a:p>
            <a:endParaRPr lang="en-GB" baseline="0"/>
          </a:p>
          <a:p>
            <a:endParaRPr lang="en-GB" dirty="0"/>
          </a:p>
        </p:txBody>
      </p:sp>
      <p:sp>
        <p:nvSpPr>
          <p:cNvPr id="4" name="Slide Number Placeholder 3"/>
          <p:cNvSpPr>
            <a:spLocks noGrp="1"/>
          </p:cNvSpPr>
          <p:nvPr>
            <p:ph type="sldNum" sz="quarter" idx="10"/>
          </p:nvPr>
        </p:nvSpPr>
        <p:spPr/>
        <p:txBody>
          <a:bodyPr/>
          <a:lstStyle/>
          <a:p>
            <a:fld id="{08574CFE-1E66-4444-9940-A1D08240EADF}" type="slidenum">
              <a:rPr lang="en-GB" smtClean="0"/>
              <a:t>3</a:t>
            </a:fld>
            <a:endParaRPr lang="en-GB"/>
          </a:p>
        </p:txBody>
      </p:sp>
    </p:spTree>
    <p:extLst>
      <p:ext uri="{BB962C8B-B14F-4D97-AF65-F5344CB8AC3E}">
        <p14:creationId xmlns:p14="http://schemas.microsoft.com/office/powerpoint/2010/main" val="13188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B330AD-E2AA-41C8-8823-4BCC7FE218EF}"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131666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B330AD-E2AA-41C8-8823-4BCC7FE218EF}"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276901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B330AD-E2AA-41C8-8823-4BCC7FE218EF}"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183597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B330AD-E2AA-41C8-8823-4BCC7FE218EF}"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104120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330AD-E2AA-41C8-8823-4BCC7FE218EF}"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140101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B330AD-E2AA-41C8-8823-4BCC7FE218EF}"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333628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B330AD-E2AA-41C8-8823-4BCC7FE218EF}" type="datetimeFigureOut">
              <a:rPr lang="en-GB" smtClean="0"/>
              <a:t>23/03/2018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22714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B330AD-E2AA-41C8-8823-4BCC7FE218EF}" type="datetimeFigureOut">
              <a:rPr lang="en-GB" smtClean="0"/>
              <a:t>23/03/2018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66968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330AD-E2AA-41C8-8823-4BCC7FE218EF}" type="datetimeFigureOut">
              <a:rPr lang="en-GB" smtClean="0"/>
              <a:t>23/03/2018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29449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330AD-E2AA-41C8-8823-4BCC7FE218EF}"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361340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330AD-E2AA-41C8-8823-4BCC7FE218EF}"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46372-F4AE-4002-A458-C5EDDC45972F}" type="slidenum">
              <a:rPr lang="en-GB" smtClean="0"/>
              <a:t>‹#›</a:t>
            </a:fld>
            <a:endParaRPr lang="en-GB"/>
          </a:p>
        </p:txBody>
      </p:sp>
    </p:spTree>
    <p:extLst>
      <p:ext uri="{BB962C8B-B14F-4D97-AF65-F5344CB8AC3E}">
        <p14:creationId xmlns:p14="http://schemas.microsoft.com/office/powerpoint/2010/main" val="154634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330AD-E2AA-41C8-8823-4BCC7FE218EF}" type="datetimeFigureOut">
              <a:rPr lang="en-GB" smtClean="0"/>
              <a:t>23/03/2018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6372-F4AE-4002-A458-C5EDDC45972F}" type="slidenum">
              <a:rPr lang="en-GB" smtClean="0"/>
              <a:t>‹#›</a:t>
            </a:fld>
            <a:endParaRPr lang="en-GB"/>
          </a:p>
        </p:txBody>
      </p:sp>
    </p:spTree>
    <p:extLst>
      <p:ext uri="{BB962C8B-B14F-4D97-AF65-F5344CB8AC3E}">
        <p14:creationId xmlns:p14="http://schemas.microsoft.com/office/powerpoint/2010/main" val="2614761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26" Type="http://schemas.microsoft.com/office/2007/relationships/hdphoto" Target="../media/hdphoto12.wdp"/><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notesSlide" Target="../notesSlides/notesSlide2.xml"/><Relationship Id="rId16" Type="http://schemas.microsoft.com/office/2007/relationships/hdphoto" Target="../media/hdphoto7.wdp"/><Relationship Id="rId20" Type="http://schemas.microsoft.com/office/2007/relationships/hdphoto" Target="../media/hdphoto9.wdp"/><Relationship Id="rId29" Type="http://schemas.microsoft.com/office/2007/relationships/hdphoto" Target="../media/hdphoto13.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24" Type="http://schemas.microsoft.com/office/2007/relationships/hdphoto" Target="../media/hdphoto11.wdp"/><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image" Target="../media/image16.png"/><Relationship Id="rId10" Type="http://schemas.microsoft.com/office/2007/relationships/hdphoto" Target="../media/hdphoto4.wdp"/><Relationship Id="rId19"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 Id="rId22" Type="http://schemas.microsoft.com/office/2007/relationships/hdphoto" Target="../media/hdphoto10.wdp"/><Relationship Id="rId27" Type="http://schemas.openxmlformats.org/officeDocument/2006/relationships/image" Target="../media/image15.png"/><Relationship Id="rId30"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16" y="746962"/>
            <a:ext cx="10515600" cy="1325563"/>
          </a:xfrm>
        </p:spPr>
        <p:txBody>
          <a:bodyPr/>
          <a:lstStyle/>
          <a:p>
            <a:r>
              <a:rPr lang="en-GB" b="1" dirty="0">
                <a:solidFill>
                  <a:srgbClr val="D40C49"/>
                </a:solidFill>
                <a:latin typeface="Lato" panose="020F0502020204030203" pitchFamily="34" charset="0"/>
              </a:rPr>
              <a:t>Super smartphones!</a:t>
            </a:r>
          </a:p>
        </p:txBody>
      </p:sp>
      <p:sp>
        <p:nvSpPr>
          <p:cNvPr id="3" name="Content Placeholder 2"/>
          <p:cNvSpPr>
            <a:spLocks noGrp="1"/>
          </p:cNvSpPr>
          <p:nvPr>
            <p:ph idx="1"/>
          </p:nvPr>
        </p:nvSpPr>
        <p:spPr>
          <a:xfrm>
            <a:off x="851177" y="2390547"/>
            <a:ext cx="5514454" cy="3719967"/>
          </a:xfrm>
        </p:spPr>
        <p:txBody>
          <a:bodyPr>
            <a:noAutofit/>
          </a:bodyPr>
          <a:lstStyle/>
          <a:p>
            <a:pPr marL="0" indent="0">
              <a:buNone/>
            </a:pPr>
            <a:r>
              <a:rPr lang="en-GB" sz="2000" dirty="0">
                <a:solidFill>
                  <a:srgbClr val="001446"/>
                </a:solidFill>
                <a:latin typeface="Lato" panose="020F0502020204030203" pitchFamily="34" charset="0"/>
              </a:rPr>
              <a:t>When the telephone was first used in the late 1800s, people were amazed that you could talk to someone through a wire. </a:t>
            </a:r>
            <a:br>
              <a:rPr lang="en-GB" sz="2000" dirty="0">
                <a:solidFill>
                  <a:srgbClr val="001446"/>
                </a:solidFill>
                <a:latin typeface="Lato" panose="020F0502020204030203" pitchFamily="34" charset="0"/>
              </a:rPr>
            </a:b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Just imagine what they would think of all the things our smartphones can do now!</a:t>
            </a:r>
          </a:p>
          <a:p>
            <a:pPr marL="0" indent="0">
              <a:buNone/>
            </a:pPr>
            <a:endParaRPr lang="en-GB" sz="2000" dirty="0">
              <a:solidFill>
                <a:srgbClr val="001446"/>
              </a:solidFill>
              <a:latin typeface="Lato" panose="020F0502020204030203" pitchFamily="34" charset="0"/>
            </a:endParaRPr>
          </a:p>
          <a:p>
            <a:pPr marL="0" indent="0">
              <a:buNone/>
            </a:pPr>
            <a:r>
              <a:rPr lang="en-GB" sz="2000" dirty="0">
                <a:solidFill>
                  <a:srgbClr val="001446"/>
                </a:solidFill>
                <a:latin typeface="Lato" panose="020F0502020204030203" pitchFamily="34" charset="0"/>
              </a:rPr>
              <a:t>Think of all the things that smartphones can do.</a:t>
            </a:r>
          </a:p>
          <a:p>
            <a:pPr marL="0" indent="0">
              <a:buNone/>
            </a:pPr>
            <a:endParaRPr lang="en-GB" sz="2000" dirty="0">
              <a:solidFill>
                <a:srgbClr val="001446"/>
              </a:solidFill>
              <a:latin typeface="Lato" panose="020F0502020204030203" pitchFamily="34" charset="0"/>
            </a:endParaRPr>
          </a:p>
          <a:p>
            <a:pPr marL="0" indent="0">
              <a:buNone/>
            </a:pPr>
            <a:r>
              <a:rPr lang="en-GB" sz="2000" dirty="0">
                <a:solidFill>
                  <a:srgbClr val="001446"/>
                </a:solidFill>
                <a:latin typeface="Lato" panose="020F0502020204030203" pitchFamily="34" charset="0"/>
              </a:rPr>
              <a:t>You have one minute!</a:t>
            </a:r>
          </a:p>
        </p:txBody>
      </p:sp>
      <p:sp>
        <p:nvSpPr>
          <p:cNvPr id="6" name="Rectangle 5">
            <a:extLst>
              <a:ext uri="{FF2B5EF4-FFF2-40B4-BE49-F238E27FC236}">
                <a16:creationId xmlns:a16="http://schemas.microsoft.com/office/drawing/2014/main" id="{A521C38B-FA5C-492D-A8BE-E73320A29758}"/>
              </a:ext>
            </a:extLst>
          </p:cNvPr>
          <p:cNvSpPr/>
          <p:nvPr/>
        </p:nvSpPr>
        <p:spPr>
          <a:xfrm>
            <a:off x="10989364" y="0"/>
            <a:ext cx="1202635" cy="360588"/>
          </a:xfrm>
          <a:prstGeom prst="rect">
            <a:avLst/>
          </a:prstGeom>
          <a:solidFill>
            <a:srgbClr val="004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4627"/>
              </a:solidFill>
            </a:endParaRPr>
          </a:p>
        </p:txBody>
      </p:sp>
      <p:sp>
        <p:nvSpPr>
          <p:cNvPr id="7" name="TextBox 6">
            <a:extLst>
              <a:ext uri="{FF2B5EF4-FFF2-40B4-BE49-F238E27FC236}">
                <a16:creationId xmlns:a16="http://schemas.microsoft.com/office/drawing/2014/main" id="{AFAEC5B6-252C-4A76-B0EF-8C4732AFA422}"/>
              </a:ext>
            </a:extLst>
          </p:cNvPr>
          <p:cNvSpPr txBox="1"/>
          <p:nvPr/>
        </p:nvSpPr>
        <p:spPr>
          <a:xfrm>
            <a:off x="11148954" y="0"/>
            <a:ext cx="842176"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Starter</a:t>
            </a:r>
          </a:p>
        </p:txBody>
      </p:sp>
      <p:pic>
        <p:nvPicPr>
          <p:cNvPr id="8" name="Picture 7" descr="A picture containing text, book&#10;&#10;Description generated with very high confidence">
            <a:extLst>
              <a:ext uri="{FF2B5EF4-FFF2-40B4-BE49-F238E27FC236}">
                <a16:creationId xmlns:a16="http://schemas.microsoft.com/office/drawing/2014/main" id="{5586A5E7-3F7A-4CB0-96AF-4B048F77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6112" y="509954"/>
            <a:ext cx="4793930" cy="6224954"/>
          </a:xfrm>
          <a:prstGeom prst="rect">
            <a:avLst/>
          </a:prstGeom>
        </p:spPr>
      </p:pic>
      <p:sp>
        <p:nvSpPr>
          <p:cNvPr id="9" name="Rectangle 8">
            <a:extLst>
              <a:ext uri="{FF2B5EF4-FFF2-40B4-BE49-F238E27FC236}">
                <a16:creationId xmlns:a16="http://schemas.microsoft.com/office/drawing/2014/main" id="{AAD5F924-7499-4663-B37A-CA6AE5AEE6CA}"/>
              </a:ext>
            </a:extLst>
          </p:cNvPr>
          <p:cNvSpPr/>
          <p:nvPr/>
        </p:nvSpPr>
        <p:spPr>
          <a:xfrm>
            <a:off x="10603523" y="6603023"/>
            <a:ext cx="1107831" cy="131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107401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53ADE6-3C14-4EAF-9E05-62B2CF161F13}"/>
              </a:ext>
            </a:extLst>
          </p:cNvPr>
          <p:cNvSpPr/>
          <p:nvPr/>
        </p:nvSpPr>
        <p:spPr>
          <a:xfrm>
            <a:off x="10989364" y="0"/>
            <a:ext cx="1202635" cy="360588"/>
          </a:xfrm>
          <a:prstGeom prst="rect">
            <a:avLst/>
          </a:prstGeom>
          <a:solidFill>
            <a:srgbClr val="540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6" name="Picture 5">
            <a:extLst>
              <a:ext uri="{FF2B5EF4-FFF2-40B4-BE49-F238E27FC236}">
                <a16:creationId xmlns:a16="http://schemas.microsoft.com/office/drawing/2014/main" id="{1F839D97-9451-4D8B-ADEA-35692E2DE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183" y="5167323"/>
            <a:ext cx="1934817" cy="1690676"/>
          </a:xfrm>
          <a:prstGeom prst="rect">
            <a:avLst/>
          </a:prstGeom>
        </p:spPr>
      </p:pic>
      <p:sp>
        <p:nvSpPr>
          <p:cNvPr id="7" name="TextBox 6">
            <a:extLst>
              <a:ext uri="{FF2B5EF4-FFF2-40B4-BE49-F238E27FC236}">
                <a16:creationId xmlns:a16="http://schemas.microsoft.com/office/drawing/2014/main" id="{748DD30F-0CA7-4986-AE6D-5E9C78309A96}"/>
              </a:ext>
            </a:extLst>
          </p:cNvPr>
          <p:cNvSpPr txBox="1"/>
          <p:nvPr/>
        </p:nvSpPr>
        <p:spPr>
          <a:xfrm>
            <a:off x="8552810" y="3177893"/>
            <a:ext cx="2850112" cy="1661993"/>
          </a:xfrm>
          <a:prstGeom prst="rect">
            <a:avLst/>
          </a:prstGeom>
          <a:noFill/>
        </p:spPr>
        <p:txBody>
          <a:bodyPr wrap="square" rtlCol="0">
            <a:spAutoFit/>
          </a:bodyPr>
          <a:lstStyle/>
          <a:p>
            <a:pPr algn="ctr"/>
            <a:r>
              <a:rPr lang="en-GB" sz="1700" dirty="0">
                <a:solidFill>
                  <a:srgbClr val="001446"/>
                </a:solidFill>
                <a:latin typeface="Comic Sans MS" panose="030F0702030302020204" pitchFamily="66" charset="0"/>
              </a:rPr>
              <a:t>Sending a text to 898762 </a:t>
            </a: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or calling 09 numbers </a:t>
            </a: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are not free!</a:t>
            </a:r>
            <a:br>
              <a:rPr lang="en-GB" sz="1700" dirty="0">
                <a:solidFill>
                  <a:srgbClr val="001446"/>
                </a:solidFill>
                <a:latin typeface="Comic Sans MS" panose="030F0702030302020204" pitchFamily="66" charset="0"/>
              </a:rPr>
            </a:br>
            <a:endParaRPr lang="en-GB" sz="1700" dirty="0">
              <a:solidFill>
                <a:srgbClr val="001446"/>
              </a:solidFill>
              <a:latin typeface="Comic Sans MS" panose="030F0702030302020204" pitchFamily="66" charset="0"/>
            </a:endParaRPr>
          </a:p>
          <a:p>
            <a:pPr algn="ctr"/>
            <a:r>
              <a:rPr lang="en-GB" sz="1700" dirty="0">
                <a:solidFill>
                  <a:srgbClr val="001446"/>
                </a:solidFill>
                <a:latin typeface="Comic Sans MS" panose="030F0702030302020204" pitchFamily="66" charset="0"/>
              </a:rPr>
              <a:t>Ask the bill payer before </a:t>
            </a: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using them. </a:t>
            </a:r>
          </a:p>
        </p:txBody>
      </p:sp>
      <p:sp>
        <p:nvSpPr>
          <p:cNvPr id="8" name="Speech Bubble: Oval 7">
            <a:extLst>
              <a:ext uri="{FF2B5EF4-FFF2-40B4-BE49-F238E27FC236}">
                <a16:creationId xmlns:a16="http://schemas.microsoft.com/office/drawing/2014/main" id="{64BC499F-3398-45D4-A053-C0CC3CC5F6FA}"/>
              </a:ext>
            </a:extLst>
          </p:cNvPr>
          <p:cNvSpPr/>
          <p:nvPr/>
        </p:nvSpPr>
        <p:spPr>
          <a:xfrm>
            <a:off x="8120269" y="2677456"/>
            <a:ext cx="3715195" cy="2533453"/>
          </a:xfrm>
          <a:prstGeom prst="wedgeEllipseCallout">
            <a:avLst/>
          </a:prstGeom>
          <a:noFill/>
          <a:ln>
            <a:solidFill>
              <a:srgbClr val="2F3F4E"/>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1446"/>
              </a:solidFill>
            </a:endParaRPr>
          </a:p>
        </p:txBody>
      </p:sp>
      <p:pic>
        <p:nvPicPr>
          <p:cNvPr id="9" name="Picture 8">
            <a:extLst>
              <a:ext uri="{FF2B5EF4-FFF2-40B4-BE49-F238E27FC236}">
                <a16:creationId xmlns:a16="http://schemas.microsoft.com/office/drawing/2014/main" id="{DB04F8DE-7AE7-46CF-8F31-FDC650D75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42" y="2335696"/>
            <a:ext cx="6288638" cy="4193934"/>
          </a:xfrm>
          <a:prstGeom prst="rect">
            <a:avLst/>
          </a:prstGeom>
        </p:spPr>
      </p:pic>
      <p:sp>
        <p:nvSpPr>
          <p:cNvPr id="13" name="TextBox 12">
            <a:extLst>
              <a:ext uri="{FF2B5EF4-FFF2-40B4-BE49-F238E27FC236}">
                <a16:creationId xmlns:a16="http://schemas.microsoft.com/office/drawing/2014/main" id="{89FCBCF6-43FB-439C-ADAB-A4CFAF11A01D}"/>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1</a:t>
            </a:r>
          </a:p>
        </p:txBody>
      </p:sp>
      <p:sp>
        <p:nvSpPr>
          <p:cNvPr id="14" name="Title 1">
            <a:extLst>
              <a:ext uri="{FF2B5EF4-FFF2-40B4-BE49-F238E27FC236}">
                <a16:creationId xmlns:a16="http://schemas.microsoft.com/office/drawing/2014/main" id="{76259783-FB8F-460D-A9AA-51E87AF09F8F}"/>
              </a:ext>
            </a:extLst>
          </p:cNvPr>
          <p:cNvSpPr>
            <a:spLocks noGrp="1"/>
          </p:cNvSpPr>
          <p:nvPr>
            <p:ph type="title"/>
          </p:nvPr>
        </p:nvSpPr>
        <p:spPr>
          <a:xfrm>
            <a:off x="511342" y="701073"/>
            <a:ext cx="6849286" cy="1634623"/>
          </a:xfrm>
          <a:solidFill>
            <a:schemeClr val="bg1"/>
          </a:solidFill>
        </p:spPr>
        <p:txBody>
          <a:bodyPr>
            <a:normAutofit/>
          </a:bodyPr>
          <a:lstStyle/>
          <a:p>
            <a:r>
              <a:rPr lang="en-GB" b="1" dirty="0">
                <a:solidFill>
                  <a:srgbClr val="001446"/>
                </a:solidFill>
                <a:latin typeface="Lato" panose="020F0502020204030203" pitchFamily="34" charset="0"/>
              </a:rPr>
              <a:t>Could this cost real money now or in the future?</a:t>
            </a:r>
          </a:p>
        </p:txBody>
      </p:sp>
    </p:spTree>
    <p:extLst>
      <p:ext uri="{BB962C8B-B14F-4D97-AF65-F5344CB8AC3E}">
        <p14:creationId xmlns:p14="http://schemas.microsoft.com/office/powerpoint/2010/main" val="24574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D5F111-093E-4A5F-87AC-4E34078E3386}"/>
              </a:ext>
            </a:extLst>
          </p:cNvPr>
          <p:cNvSpPr/>
          <p:nvPr/>
        </p:nvSpPr>
        <p:spPr>
          <a:xfrm>
            <a:off x="10989364" y="0"/>
            <a:ext cx="1202635" cy="360588"/>
          </a:xfrm>
          <a:prstGeom prst="rect">
            <a:avLst/>
          </a:prstGeom>
          <a:solidFill>
            <a:srgbClr val="540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3" name="Picture 2"/>
          <p:cNvPicPr>
            <a:picLocks noChangeAspect="1"/>
          </p:cNvPicPr>
          <p:nvPr/>
        </p:nvPicPr>
        <p:blipFill>
          <a:blip r:embed="rId2"/>
          <a:stretch>
            <a:fillRect/>
          </a:stretch>
        </p:blipFill>
        <p:spPr>
          <a:xfrm>
            <a:off x="645466" y="2430248"/>
            <a:ext cx="7118267" cy="3742437"/>
          </a:xfrm>
          <a:prstGeom prst="rect">
            <a:avLst/>
          </a:prstGeom>
        </p:spPr>
      </p:pic>
      <p:sp>
        <p:nvSpPr>
          <p:cNvPr id="9" name="TextBox 8">
            <a:extLst>
              <a:ext uri="{FF2B5EF4-FFF2-40B4-BE49-F238E27FC236}">
                <a16:creationId xmlns:a16="http://schemas.microsoft.com/office/drawing/2014/main" id="{7A166253-D260-4F04-998C-D30C8BE1DB69}"/>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1</a:t>
            </a:r>
          </a:p>
        </p:txBody>
      </p:sp>
      <p:sp>
        <p:nvSpPr>
          <p:cNvPr id="10" name="Title 1">
            <a:extLst>
              <a:ext uri="{FF2B5EF4-FFF2-40B4-BE49-F238E27FC236}">
                <a16:creationId xmlns:a16="http://schemas.microsoft.com/office/drawing/2014/main" id="{2D0F929C-0413-49CE-8F97-85661025E318}"/>
              </a:ext>
            </a:extLst>
          </p:cNvPr>
          <p:cNvSpPr>
            <a:spLocks noGrp="1"/>
          </p:cNvSpPr>
          <p:nvPr>
            <p:ph type="title"/>
          </p:nvPr>
        </p:nvSpPr>
        <p:spPr>
          <a:xfrm>
            <a:off x="650490" y="623052"/>
            <a:ext cx="6849286" cy="1634623"/>
          </a:xfrm>
          <a:solidFill>
            <a:schemeClr val="bg1"/>
          </a:solidFill>
        </p:spPr>
        <p:txBody>
          <a:bodyPr>
            <a:normAutofit/>
          </a:bodyPr>
          <a:lstStyle/>
          <a:p>
            <a:r>
              <a:rPr lang="en-GB" b="1" dirty="0">
                <a:solidFill>
                  <a:srgbClr val="001446"/>
                </a:solidFill>
                <a:latin typeface="Lato" panose="020F0502020204030203" pitchFamily="34" charset="0"/>
              </a:rPr>
              <a:t>Could this cost real money now or in the future?</a:t>
            </a:r>
          </a:p>
        </p:txBody>
      </p:sp>
      <p:pic>
        <p:nvPicPr>
          <p:cNvPr id="11" name="Picture 10">
            <a:extLst>
              <a:ext uri="{FF2B5EF4-FFF2-40B4-BE49-F238E27FC236}">
                <a16:creationId xmlns:a16="http://schemas.microsoft.com/office/drawing/2014/main" id="{8D30E3A5-6A17-4663-B594-E51247B7E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7183" y="5167323"/>
            <a:ext cx="1934817" cy="1690676"/>
          </a:xfrm>
          <a:prstGeom prst="rect">
            <a:avLst/>
          </a:prstGeom>
        </p:spPr>
      </p:pic>
      <p:sp>
        <p:nvSpPr>
          <p:cNvPr id="12" name="TextBox 11">
            <a:extLst>
              <a:ext uri="{FF2B5EF4-FFF2-40B4-BE49-F238E27FC236}">
                <a16:creationId xmlns:a16="http://schemas.microsoft.com/office/drawing/2014/main" id="{9A950E9B-9AD7-42BC-B269-A37BA0B0F80C}"/>
              </a:ext>
            </a:extLst>
          </p:cNvPr>
          <p:cNvSpPr txBox="1"/>
          <p:nvPr/>
        </p:nvSpPr>
        <p:spPr>
          <a:xfrm>
            <a:off x="8332940" y="2850455"/>
            <a:ext cx="3289851" cy="1923604"/>
          </a:xfrm>
          <a:prstGeom prst="rect">
            <a:avLst/>
          </a:prstGeom>
          <a:noFill/>
        </p:spPr>
        <p:txBody>
          <a:bodyPr wrap="square" rtlCol="0">
            <a:spAutoFit/>
          </a:bodyPr>
          <a:lstStyle/>
          <a:p>
            <a:pPr algn="ctr"/>
            <a:r>
              <a:rPr lang="en-GB" sz="1700" dirty="0">
                <a:solidFill>
                  <a:srgbClr val="001446"/>
                </a:solidFill>
                <a:latin typeface="Comic Sans MS" panose="030F0702030302020204" pitchFamily="66" charset="0"/>
              </a:rPr>
              <a:t>Careful! </a:t>
            </a:r>
            <a:br>
              <a:rPr lang="en-GB" sz="1700" dirty="0">
                <a:solidFill>
                  <a:srgbClr val="001446"/>
                </a:solidFill>
                <a:latin typeface="Comic Sans MS" panose="030F0702030302020204" pitchFamily="66" charset="0"/>
              </a:rPr>
            </a:b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This is one of those </a:t>
            </a:r>
            <a:br>
              <a:rPr lang="en-GB" sz="1700" dirty="0">
                <a:solidFill>
                  <a:srgbClr val="001446"/>
                </a:solidFill>
                <a:latin typeface="Comic Sans MS" panose="030F0702030302020204" pitchFamily="66" charset="0"/>
              </a:rPr>
            </a:br>
            <a:r>
              <a:rPr lang="en-GB" sz="1700" i="1" dirty="0">
                <a:solidFill>
                  <a:srgbClr val="001446"/>
                </a:solidFill>
                <a:latin typeface="Comic Sans MS" panose="030F0702030302020204" pitchFamily="66" charset="0"/>
              </a:rPr>
              <a:t>in-app purchases </a:t>
            </a: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I warned you about. </a:t>
            </a:r>
            <a:br>
              <a:rPr lang="en-GB" sz="1700" dirty="0">
                <a:solidFill>
                  <a:srgbClr val="001446"/>
                </a:solidFill>
                <a:latin typeface="Comic Sans MS" panose="030F0702030302020204" pitchFamily="66" charset="0"/>
              </a:rPr>
            </a:b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Well done if you spotted it.</a:t>
            </a:r>
          </a:p>
        </p:txBody>
      </p:sp>
      <p:sp>
        <p:nvSpPr>
          <p:cNvPr id="13" name="Speech Bubble: Oval 12">
            <a:extLst>
              <a:ext uri="{FF2B5EF4-FFF2-40B4-BE49-F238E27FC236}">
                <a16:creationId xmlns:a16="http://schemas.microsoft.com/office/drawing/2014/main" id="{6877FF82-4096-4397-BAD6-5408896BED29}"/>
              </a:ext>
            </a:extLst>
          </p:cNvPr>
          <p:cNvSpPr/>
          <p:nvPr/>
        </p:nvSpPr>
        <p:spPr>
          <a:xfrm>
            <a:off x="8120269" y="2677456"/>
            <a:ext cx="3715195" cy="2533453"/>
          </a:xfrm>
          <a:prstGeom prst="wedgeEllipseCallout">
            <a:avLst/>
          </a:prstGeom>
          <a:noFill/>
          <a:ln>
            <a:solidFill>
              <a:srgbClr val="2F3F4E"/>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1446"/>
              </a:solidFill>
            </a:endParaRPr>
          </a:p>
        </p:txBody>
      </p:sp>
    </p:spTree>
    <p:extLst>
      <p:ext uri="{BB962C8B-B14F-4D97-AF65-F5344CB8AC3E}">
        <p14:creationId xmlns:p14="http://schemas.microsoft.com/office/powerpoint/2010/main" val="22557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6550A4-7DB7-4C26-9452-A8C47E333FB5}"/>
              </a:ext>
            </a:extLst>
          </p:cNvPr>
          <p:cNvSpPr/>
          <p:nvPr/>
        </p:nvSpPr>
        <p:spPr>
          <a:xfrm>
            <a:off x="10989364" y="0"/>
            <a:ext cx="1202635" cy="360588"/>
          </a:xfrm>
          <a:prstGeom prst="rect">
            <a:avLst/>
          </a:prstGeom>
          <a:solidFill>
            <a:srgbClr val="540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9" name="TextBox 8">
            <a:extLst>
              <a:ext uri="{FF2B5EF4-FFF2-40B4-BE49-F238E27FC236}">
                <a16:creationId xmlns:a16="http://schemas.microsoft.com/office/drawing/2014/main" id="{9A55FFB2-30AA-4D41-AB34-FBC183B83830}"/>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1</a:t>
            </a:r>
          </a:p>
        </p:txBody>
      </p:sp>
      <p:sp>
        <p:nvSpPr>
          <p:cNvPr id="10" name="Title 1">
            <a:extLst>
              <a:ext uri="{FF2B5EF4-FFF2-40B4-BE49-F238E27FC236}">
                <a16:creationId xmlns:a16="http://schemas.microsoft.com/office/drawing/2014/main" id="{B02800D0-7B0C-4C8B-9447-5BFDC67C7D7D}"/>
              </a:ext>
            </a:extLst>
          </p:cNvPr>
          <p:cNvSpPr>
            <a:spLocks noGrp="1"/>
          </p:cNvSpPr>
          <p:nvPr>
            <p:ph type="title"/>
          </p:nvPr>
        </p:nvSpPr>
        <p:spPr>
          <a:xfrm>
            <a:off x="650490" y="623052"/>
            <a:ext cx="6849286" cy="1634623"/>
          </a:xfrm>
          <a:solidFill>
            <a:schemeClr val="bg1"/>
          </a:solidFill>
        </p:spPr>
        <p:txBody>
          <a:bodyPr>
            <a:normAutofit/>
          </a:bodyPr>
          <a:lstStyle/>
          <a:p>
            <a:r>
              <a:rPr lang="en-GB" b="1" dirty="0">
                <a:solidFill>
                  <a:srgbClr val="001446"/>
                </a:solidFill>
                <a:latin typeface="Lato" panose="020F0502020204030203" pitchFamily="34" charset="0"/>
              </a:rPr>
              <a:t>Could this cost real money now or in the future?</a:t>
            </a:r>
          </a:p>
        </p:txBody>
      </p:sp>
      <p:pic>
        <p:nvPicPr>
          <p:cNvPr id="11" name="Picture 10">
            <a:extLst>
              <a:ext uri="{FF2B5EF4-FFF2-40B4-BE49-F238E27FC236}">
                <a16:creationId xmlns:a16="http://schemas.microsoft.com/office/drawing/2014/main" id="{28572315-892F-49A0-86DE-1281E6AB6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67324"/>
            <a:ext cx="1934817" cy="1690676"/>
          </a:xfrm>
          <a:prstGeom prst="rect">
            <a:avLst/>
          </a:prstGeom>
        </p:spPr>
      </p:pic>
      <p:sp>
        <p:nvSpPr>
          <p:cNvPr id="12" name="Speech Bubble: Oval 11">
            <a:extLst>
              <a:ext uri="{FF2B5EF4-FFF2-40B4-BE49-F238E27FC236}">
                <a16:creationId xmlns:a16="http://schemas.microsoft.com/office/drawing/2014/main" id="{4AD06D9C-7F8C-4A1E-9E68-19B5C715865E}"/>
              </a:ext>
            </a:extLst>
          </p:cNvPr>
          <p:cNvSpPr/>
          <p:nvPr/>
        </p:nvSpPr>
        <p:spPr>
          <a:xfrm>
            <a:off x="650490" y="2412725"/>
            <a:ext cx="3715195" cy="2533453"/>
          </a:xfrm>
          <a:prstGeom prst="wedgeEllipseCallout">
            <a:avLst/>
          </a:prstGeom>
          <a:noFill/>
          <a:ln>
            <a:solidFill>
              <a:srgbClr val="2F3F4E"/>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1446"/>
              </a:solidFill>
            </a:endParaRPr>
          </a:p>
        </p:txBody>
      </p:sp>
      <p:pic>
        <p:nvPicPr>
          <p:cNvPr id="3" name="Picture 2"/>
          <p:cNvPicPr>
            <a:picLocks noChangeAspect="1"/>
          </p:cNvPicPr>
          <p:nvPr/>
        </p:nvPicPr>
        <p:blipFill>
          <a:blip r:embed="rId3"/>
          <a:stretch>
            <a:fillRect/>
          </a:stretch>
        </p:blipFill>
        <p:spPr>
          <a:xfrm>
            <a:off x="6875747" y="1808922"/>
            <a:ext cx="4611628" cy="4611628"/>
          </a:xfrm>
          <a:prstGeom prst="rect">
            <a:avLst/>
          </a:prstGeom>
        </p:spPr>
      </p:pic>
      <p:sp>
        <p:nvSpPr>
          <p:cNvPr id="13" name="TextBox 12">
            <a:extLst>
              <a:ext uri="{FF2B5EF4-FFF2-40B4-BE49-F238E27FC236}">
                <a16:creationId xmlns:a16="http://schemas.microsoft.com/office/drawing/2014/main" id="{198D0A40-15C3-4F49-8EBF-32851F7F1073}"/>
              </a:ext>
            </a:extLst>
          </p:cNvPr>
          <p:cNvSpPr txBox="1"/>
          <p:nvPr/>
        </p:nvSpPr>
        <p:spPr>
          <a:xfrm>
            <a:off x="927505" y="3143113"/>
            <a:ext cx="3289851" cy="1138773"/>
          </a:xfrm>
          <a:prstGeom prst="rect">
            <a:avLst/>
          </a:prstGeom>
          <a:noFill/>
        </p:spPr>
        <p:txBody>
          <a:bodyPr wrap="square" rtlCol="0">
            <a:spAutoFit/>
          </a:bodyPr>
          <a:lstStyle/>
          <a:p>
            <a:pPr algn="ctr"/>
            <a:r>
              <a:rPr lang="en-GB" sz="1700" dirty="0">
                <a:solidFill>
                  <a:srgbClr val="001446"/>
                </a:solidFill>
                <a:latin typeface="Comic Sans MS" panose="030F0702030302020204" pitchFamily="66" charset="0"/>
              </a:rPr>
              <a:t>It will cost money to send the text, but often you can enter the vote for free through their website.</a:t>
            </a:r>
          </a:p>
        </p:txBody>
      </p:sp>
    </p:spTree>
    <p:extLst>
      <p:ext uri="{BB962C8B-B14F-4D97-AF65-F5344CB8AC3E}">
        <p14:creationId xmlns:p14="http://schemas.microsoft.com/office/powerpoint/2010/main" val="352229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8AF758-5334-46AB-938B-724464F7B031}"/>
              </a:ext>
            </a:extLst>
          </p:cNvPr>
          <p:cNvSpPr/>
          <p:nvPr/>
        </p:nvSpPr>
        <p:spPr>
          <a:xfrm>
            <a:off x="10989364" y="0"/>
            <a:ext cx="1202635" cy="360588"/>
          </a:xfrm>
          <a:prstGeom prst="rect">
            <a:avLst/>
          </a:prstGeom>
          <a:solidFill>
            <a:srgbClr val="540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 name="Content Placeholder 2"/>
          <p:cNvSpPr>
            <a:spLocks noGrp="1"/>
          </p:cNvSpPr>
          <p:nvPr>
            <p:ph idx="1"/>
          </p:nvPr>
        </p:nvSpPr>
        <p:spPr>
          <a:xfrm>
            <a:off x="650490" y="2520139"/>
            <a:ext cx="4947299" cy="1887882"/>
          </a:xfrm>
        </p:spPr>
        <p:txBody>
          <a:bodyPr>
            <a:normAutofit/>
          </a:bodyPr>
          <a:lstStyle/>
          <a:p>
            <a:pPr marL="0" lvl="0" indent="0">
              <a:buNone/>
            </a:pPr>
            <a:r>
              <a:rPr lang="en-GB" sz="2000" dirty="0">
                <a:solidFill>
                  <a:srgbClr val="001446"/>
                </a:solidFill>
                <a:latin typeface="Lato" panose="020F0502020204030203" pitchFamily="34" charset="0"/>
              </a:rPr>
              <a:t>What have you learnt from Bill Shock?</a:t>
            </a:r>
            <a:br>
              <a:rPr lang="en-GB" sz="2000" dirty="0">
                <a:solidFill>
                  <a:srgbClr val="001446"/>
                </a:solidFill>
                <a:latin typeface="Lato" panose="020F0502020204030203" pitchFamily="34" charset="0"/>
              </a:rPr>
            </a:br>
            <a:endParaRPr lang="en-GB" sz="2000" dirty="0">
              <a:solidFill>
                <a:srgbClr val="001446"/>
              </a:solidFill>
              <a:latin typeface="Lato" panose="020F0502020204030203" pitchFamily="34" charset="0"/>
            </a:endParaRPr>
          </a:p>
          <a:p>
            <a:pPr marL="0" lvl="0" indent="0">
              <a:buNone/>
            </a:pPr>
            <a:r>
              <a:rPr lang="en-GB" sz="2000" dirty="0">
                <a:solidFill>
                  <a:srgbClr val="001446"/>
                </a:solidFill>
                <a:latin typeface="Lato" panose="020F0502020204030203" pitchFamily="34" charset="0"/>
              </a:rPr>
              <a:t>What would you like to know more about?</a:t>
            </a:r>
            <a:br>
              <a:rPr lang="en-GB" sz="2000" dirty="0">
                <a:solidFill>
                  <a:srgbClr val="001446"/>
                </a:solidFill>
                <a:latin typeface="Lato" panose="020F0502020204030203" pitchFamily="34" charset="0"/>
              </a:rPr>
            </a:br>
            <a:endParaRPr lang="en-GB" sz="2000" dirty="0">
              <a:solidFill>
                <a:srgbClr val="001446"/>
              </a:solidFill>
              <a:latin typeface="Lato" panose="020F0502020204030203" pitchFamily="34" charset="0"/>
            </a:endParaRPr>
          </a:p>
          <a:p>
            <a:pPr marL="0" lvl="0" indent="0">
              <a:buNone/>
            </a:pPr>
            <a:r>
              <a:rPr lang="en-GB" sz="2000" dirty="0">
                <a:solidFill>
                  <a:srgbClr val="001446"/>
                </a:solidFill>
                <a:latin typeface="Lato" panose="020F0502020204030203" pitchFamily="34" charset="0"/>
              </a:rPr>
              <a:t>What questions do you still have? </a:t>
            </a:r>
          </a:p>
          <a:p>
            <a:pPr marL="0" indent="0">
              <a:buNone/>
            </a:pPr>
            <a:endParaRPr lang="en-GB" sz="2000" dirty="0">
              <a:solidFill>
                <a:srgbClr val="001446"/>
              </a:solidFill>
              <a:latin typeface="Lato" panose="020F0502020204030203" pitchFamily="34" charset="0"/>
            </a:endParaRPr>
          </a:p>
        </p:txBody>
      </p:sp>
      <p:sp>
        <p:nvSpPr>
          <p:cNvPr id="6" name="TextBox 5">
            <a:extLst>
              <a:ext uri="{FF2B5EF4-FFF2-40B4-BE49-F238E27FC236}">
                <a16:creationId xmlns:a16="http://schemas.microsoft.com/office/drawing/2014/main" id="{48E608F6-7FB0-4BC4-97E2-37B0A6B7699C}"/>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1</a:t>
            </a:r>
          </a:p>
        </p:txBody>
      </p:sp>
      <p:sp>
        <p:nvSpPr>
          <p:cNvPr id="7" name="Title 1">
            <a:extLst>
              <a:ext uri="{FF2B5EF4-FFF2-40B4-BE49-F238E27FC236}">
                <a16:creationId xmlns:a16="http://schemas.microsoft.com/office/drawing/2014/main" id="{AF71A772-99D9-4551-880B-189D2A470505}"/>
              </a:ext>
            </a:extLst>
          </p:cNvPr>
          <p:cNvSpPr txBox="1">
            <a:spLocks/>
          </p:cNvSpPr>
          <p:nvPr/>
        </p:nvSpPr>
        <p:spPr>
          <a:xfrm>
            <a:off x="650490" y="623052"/>
            <a:ext cx="6849286" cy="163462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1446"/>
                </a:solidFill>
                <a:latin typeface="Lato" panose="020F0502020204030203" pitchFamily="34" charset="0"/>
              </a:rPr>
              <a:t>Stop and think</a:t>
            </a:r>
          </a:p>
        </p:txBody>
      </p:sp>
      <p:pic>
        <p:nvPicPr>
          <p:cNvPr id="8" name="Picture 7">
            <a:extLst>
              <a:ext uri="{FF2B5EF4-FFF2-40B4-BE49-F238E27FC236}">
                <a16:creationId xmlns:a16="http://schemas.microsoft.com/office/drawing/2014/main" id="{1A9E7081-5773-46EB-BB16-1726DB3BF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835" y="2648679"/>
            <a:ext cx="4817165" cy="4209321"/>
          </a:xfrm>
          <a:prstGeom prst="rect">
            <a:avLst/>
          </a:prstGeom>
        </p:spPr>
      </p:pic>
    </p:spTree>
    <p:extLst>
      <p:ext uri="{BB962C8B-B14F-4D97-AF65-F5344CB8AC3E}">
        <p14:creationId xmlns:p14="http://schemas.microsoft.com/office/powerpoint/2010/main" val="109224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620B8B-9216-412F-923C-BE35D7A84D8D}"/>
              </a:ext>
            </a:extLst>
          </p:cNvPr>
          <p:cNvSpPr/>
          <p:nvPr/>
        </p:nvSpPr>
        <p:spPr>
          <a:xfrm>
            <a:off x="10989364" y="0"/>
            <a:ext cx="1202635" cy="360588"/>
          </a:xfrm>
          <a:prstGeom prst="rect">
            <a:avLst/>
          </a:prstGeom>
          <a:solidFill>
            <a:srgbClr val="0C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cxnSp>
        <p:nvCxnSpPr>
          <p:cNvPr id="10" name="Straight Connector 9"/>
          <p:cNvCxnSpPr>
            <a:cxnSpLocks/>
          </p:cNvCxnSpPr>
          <p:nvPr/>
        </p:nvCxnSpPr>
        <p:spPr>
          <a:xfrm>
            <a:off x="2562522" y="2871195"/>
            <a:ext cx="1134835" cy="0"/>
          </a:xfrm>
          <a:prstGeom prst="line">
            <a:avLst/>
          </a:prstGeom>
          <a:ln w="15875">
            <a:solidFill>
              <a:srgbClr val="D40C4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497" y="2275379"/>
            <a:ext cx="10112707" cy="1901372"/>
          </a:xfrm>
        </p:spPr>
        <p:txBody>
          <a:bodyPr>
            <a:normAutofit lnSpcReduction="10000"/>
          </a:bodyPr>
          <a:lstStyle/>
          <a:p>
            <a:pPr marL="0" indent="0">
              <a:lnSpc>
                <a:spcPct val="100000"/>
              </a:lnSpc>
              <a:buNone/>
            </a:pPr>
            <a:r>
              <a:rPr lang="en-GB" sz="2000" dirty="0">
                <a:solidFill>
                  <a:srgbClr val="001446"/>
                </a:solidFill>
                <a:latin typeface="Lato" panose="020F0502020204030203" pitchFamily="34" charset="0"/>
              </a:rPr>
              <a:t>What to do:</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1. Underline the key words.</a:t>
            </a:r>
            <a:br>
              <a:rPr lang="en-GB" sz="2000" u="sng" dirty="0">
                <a:solidFill>
                  <a:srgbClr val="001446"/>
                </a:solidFill>
                <a:latin typeface="Lato" panose="020F0502020204030203" pitchFamily="34" charset="0"/>
              </a:rPr>
            </a:br>
            <a:br>
              <a:rPr lang="en-GB" sz="2000" u="sng" dirty="0">
                <a:solidFill>
                  <a:srgbClr val="001446"/>
                </a:solidFill>
                <a:latin typeface="Lato" panose="020F0502020204030203" pitchFamily="34" charset="0"/>
              </a:rPr>
            </a:br>
            <a:r>
              <a:rPr lang="en-GB" sz="2000" dirty="0">
                <a:solidFill>
                  <a:srgbClr val="001446"/>
                </a:solidFill>
                <a:latin typeface="Lato" panose="020F0502020204030203" pitchFamily="34" charset="0"/>
              </a:rPr>
              <a:t>2. Tick the box to say if this is something that could cost money or is free.</a:t>
            </a:r>
            <a:br>
              <a:rPr lang="en-GB" sz="2000" dirty="0">
                <a:solidFill>
                  <a:srgbClr val="001446"/>
                </a:solidFill>
                <a:latin typeface="Lato" panose="020F0502020204030203" pitchFamily="34" charset="0"/>
              </a:rPr>
            </a:b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3. Explain your decision.</a:t>
            </a:r>
          </a:p>
          <a:p>
            <a:pPr marL="0" indent="0">
              <a:buNone/>
            </a:pPr>
            <a:endParaRPr lang="en-GB" sz="2000" dirty="0">
              <a:solidFill>
                <a:srgbClr val="001446"/>
              </a:solidFill>
              <a:latin typeface="Lato" panose="020F0502020204030203" pitchFamily="34" charset="0"/>
            </a:endParaRPr>
          </a:p>
        </p:txBody>
      </p:sp>
      <p:sp>
        <p:nvSpPr>
          <p:cNvPr id="7" name="Rectangle 6"/>
          <p:cNvSpPr/>
          <p:nvPr/>
        </p:nvSpPr>
        <p:spPr>
          <a:xfrm>
            <a:off x="8672850" y="2975397"/>
            <a:ext cx="739505" cy="584775"/>
          </a:xfrm>
          <a:prstGeom prst="rect">
            <a:avLst/>
          </a:prstGeom>
        </p:spPr>
        <p:txBody>
          <a:bodyPr wrap="square">
            <a:spAutoFit/>
          </a:bodyPr>
          <a:lstStyle/>
          <a:p>
            <a:r>
              <a:rPr lang="en-GB" sz="3200" dirty="0">
                <a:solidFill>
                  <a:srgbClr val="D40C49"/>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200" dirty="0">
              <a:solidFill>
                <a:srgbClr val="D40C49"/>
              </a:solidFill>
            </a:endParaRPr>
          </a:p>
        </p:txBody>
      </p:sp>
      <p:sp>
        <p:nvSpPr>
          <p:cNvPr id="8" name="TextBox 7"/>
          <p:cNvSpPr txBox="1"/>
          <p:nvPr/>
        </p:nvSpPr>
        <p:spPr>
          <a:xfrm>
            <a:off x="1307699" y="4146825"/>
            <a:ext cx="9257313" cy="954107"/>
          </a:xfrm>
          <a:prstGeom prst="rect">
            <a:avLst/>
          </a:prstGeom>
          <a:noFill/>
        </p:spPr>
        <p:txBody>
          <a:bodyPr wrap="square" rtlCol="0">
            <a:spAutoFit/>
          </a:bodyPr>
          <a:lstStyle/>
          <a:p>
            <a:r>
              <a:rPr lang="en-GB" sz="2800" b="1" i="1" dirty="0">
                <a:solidFill>
                  <a:srgbClr val="D40C49"/>
                </a:solidFill>
                <a:latin typeface="Bradley Hand ITC" panose="03070402050302030203" pitchFamily="66" charset="0"/>
              </a:rPr>
              <a:t>The first three months are free but it will cost £10 per month afterwards.</a:t>
            </a:r>
          </a:p>
        </p:txBody>
      </p:sp>
      <p:sp>
        <p:nvSpPr>
          <p:cNvPr id="11" name="TextBox 10">
            <a:extLst>
              <a:ext uri="{FF2B5EF4-FFF2-40B4-BE49-F238E27FC236}">
                <a16:creationId xmlns:a16="http://schemas.microsoft.com/office/drawing/2014/main" id="{9719AE11-FF2C-43E1-B2CD-3967411F630A}"/>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2</a:t>
            </a:r>
          </a:p>
        </p:txBody>
      </p:sp>
      <p:sp>
        <p:nvSpPr>
          <p:cNvPr id="14" name="Title 1">
            <a:extLst>
              <a:ext uri="{FF2B5EF4-FFF2-40B4-BE49-F238E27FC236}">
                <a16:creationId xmlns:a16="http://schemas.microsoft.com/office/drawing/2014/main" id="{A05BB2AB-8549-4999-97FE-E00D1A2BE17F}"/>
              </a:ext>
            </a:extLst>
          </p:cNvPr>
          <p:cNvSpPr txBox="1">
            <a:spLocks/>
          </p:cNvSpPr>
          <p:nvPr/>
        </p:nvSpPr>
        <p:spPr>
          <a:xfrm>
            <a:off x="641497" y="661683"/>
            <a:ext cx="10589719" cy="1613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D40C49"/>
                </a:solidFill>
                <a:latin typeface="Lato" panose="020F0502020204030203" pitchFamily="34" charset="0"/>
              </a:rPr>
              <a:t>Activity 2: Reading can save you money</a:t>
            </a:r>
          </a:p>
        </p:txBody>
      </p:sp>
      <p:sp>
        <p:nvSpPr>
          <p:cNvPr id="16" name="Content Placeholder 2">
            <a:extLst>
              <a:ext uri="{FF2B5EF4-FFF2-40B4-BE49-F238E27FC236}">
                <a16:creationId xmlns:a16="http://schemas.microsoft.com/office/drawing/2014/main" id="{EEDFEEB4-1F18-4510-8CEB-AEB273D89B68}"/>
              </a:ext>
            </a:extLst>
          </p:cNvPr>
          <p:cNvSpPr txBox="1">
            <a:spLocks/>
          </p:cNvSpPr>
          <p:nvPr/>
        </p:nvSpPr>
        <p:spPr>
          <a:xfrm>
            <a:off x="641496" y="5405915"/>
            <a:ext cx="10112707" cy="80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dirty="0">
                <a:solidFill>
                  <a:srgbClr val="001446"/>
                </a:solidFill>
                <a:latin typeface="Lato" panose="020F0502020204030203" pitchFamily="34" charset="0"/>
              </a:rPr>
              <a:t>TIP: If you are not sure about any words or phrases then please use Bill Shock’s </a:t>
            </a:r>
            <a:br>
              <a:rPr lang="en-GB" sz="2000" dirty="0">
                <a:solidFill>
                  <a:srgbClr val="001446"/>
                </a:solidFill>
                <a:latin typeface="Lato" panose="020F0502020204030203" pitchFamily="34" charset="0"/>
              </a:rPr>
            </a:br>
            <a:r>
              <a:rPr lang="en-GB" sz="2000" i="1" dirty="0">
                <a:solidFill>
                  <a:srgbClr val="001446"/>
                </a:solidFill>
                <a:latin typeface="Lato" panose="020F0502020204030203" pitchFamily="34" charset="0"/>
              </a:rPr>
              <a:t>Words you need to know </a:t>
            </a:r>
            <a:r>
              <a:rPr lang="en-GB" sz="2000" dirty="0">
                <a:solidFill>
                  <a:srgbClr val="001446"/>
                </a:solidFill>
                <a:latin typeface="Lato" panose="020F0502020204030203" pitchFamily="34" charset="0"/>
              </a:rPr>
              <a:t>card from your pack.</a:t>
            </a:r>
          </a:p>
          <a:p>
            <a:pPr marL="0" indent="0">
              <a:lnSpc>
                <a:spcPct val="100000"/>
              </a:lnSpc>
              <a:buFont typeface="Arial" panose="020B0604020202020204" pitchFamily="34" charset="0"/>
              <a:buNone/>
            </a:pPr>
            <a:endParaRPr lang="en-GB" sz="2000" dirty="0">
              <a:solidFill>
                <a:srgbClr val="001446"/>
              </a:solidFill>
              <a:latin typeface="Lato" panose="020F0502020204030203" pitchFamily="34" charset="0"/>
            </a:endParaRPr>
          </a:p>
        </p:txBody>
      </p:sp>
    </p:spTree>
    <p:extLst>
      <p:ext uri="{BB962C8B-B14F-4D97-AF65-F5344CB8AC3E}">
        <p14:creationId xmlns:p14="http://schemas.microsoft.com/office/powerpoint/2010/main" val="15796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D59D5F-9521-4B72-A47D-0D1269FCB9D1}"/>
              </a:ext>
            </a:extLst>
          </p:cNvPr>
          <p:cNvSpPr/>
          <p:nvPr/>
        </p:nvSpPr>
        <p:spPr>
          <a:xfrm>
            <a:off x="10989364" y="0"/>
            <a:ext cx="1202635" cy="360588"/>
          </a:xfrm>
          <a:prstGeom prst="rect">
            <a:avLst/>
          </a:prstGeom>
          <a:solidFill>
            <a:srgbClr val="0C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Content Placeholder 2">
            <a:extLst>
              <a:ext uri="{FF2B5EF4-FFF2-40B4-BE49-F238E27FC236}">
                <a16:creationId xmlns:a16="http://schemas.microsoft.com/office/drawing/2014/main" id="{4313B607-DAF6-4FA6-A584-1C002B6D4B23}"/>
              </a:ext>
            </a:extLst>
          </p:cNvPr>
          <p:cNvSpPr txBox="1">
            <a:spLocks/>
          </p:cNvSpPr>
          <p:nvPr/>
        </p:nvSpPr>
        <p:spPr>
          <a:xfrm>
            <a:off x="588424" y="1169604"/>
            <a:ext cx="10112707" cy="4280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dirty="0">
                <a:solidFill>
                  <a:srgbClr val="001446"/>
                </a:solidFill>
                <a:latin typeface="Lato" panose="020F0502020204030203" pitchFamily="34" charset="0"/>
              </a:rPr>
              <a:t>Example:</a:t>
            </a:r>
          </a:p>
        </p:txBody>
      </p:sp>
      <p:sp>
        <p:nvSpPr>
          <p:cNvPr id="9" name="TextBox 8">
            <a:extLst>
              <a:ext uri="{FF2B5EF4-FFF2-40B4-BE49-F238E27FC236}">
                <a16:creationId xmlns:a16="http://schemas.microsoft.com/office/drawing/2014/main" id="{913701D0-DECF-4085-90C6-F94B77B76F2C}"/>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2</a:t>
            </a:r>
          </a:p>
        </p:txBody>
      </p:sp>
      <p:pic>
        <p:nvPicPr>
          <p:cNvPr id="11" name="Picture 10">
            <a:extLst>
              <a:ext uri="{FF2B5EF4-FFF2-40B4-BE49-F238E27FC236}">
                <a16:creationId xmlns:a16="http://schemas.microsoft.com/office/drawing/2014/main" id="{A19E81CE-ACA8-412E-84B2-E58E635E3663}"/>
              </a:ext>
            </a:extLst>
          </p:cNvPr>
          <p:cNvPicPr>
            <a:picLocks noChangeAspect="1"/>
          </p:cNvPicPr>
          <p:nvPr/>
        </p:nvPicPr>
        <p:blipFill>
          <a:blip r:embed="rId2"/>
          <a:stretch>
            <a:fillRect/>
          </a:stretch>
        </p:blipFill>
        <p:spPr>
          <a:xfrm>
            <a:off x="1669567" y="2088070"/>
            <a:ext cx="8852866" cy="4769930"/>
          </a:xfrm>
          <a:prstGeom prst="rect">
            <a:avLst/>
          </a:prstGeom>
        </p:spPr>
      </p:pic>
    </p:spTree>
    <p:extLst>
      <p:ext uri="{BB962C8B-B14F-4D97-AF65-F5344CB8AC3E}">
        <p14:creationId xmlns:p14="http://schemas.microsoft.com/office/powerpoint/2010/main" val="256077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D30105-0894-4432-A520-AB27F86F3D51}"/>
              </a:ext>
            </a:extLst>
          </p:cNvPr>
          <p:cNvSpPr/>
          <p:nvPr/>
        </p:nvSpPr>
        <p:spPr>
          <a:xfrm>
            <a:off x="10989364" y="0"/>
            <a:ext cx="1202635" cy="360588"/>
          </a:xfrm>
          <a:prstGeom prst="rect">
            <a:avLst/>
          </a:prstGeom>
          <a:solidFill>
            <a:srgbClr val="0C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extBox 7">
            <a:extLst>
              <a:ext uri="{FF2B5EF4-FFF2-40B4-BE49-F238E27FC236}">
                <a16:creationId xmlns:a16="http://schemas.microsoft.com/office/drawing/2014/main" id="{FA172851-7FA3-4F11-8D85-516D0663486B}"/>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2</a:t>
            </a:r>
          </a:p>
        </p:txBody>
      </p:sp>
      <p:graphicFrame>
        <p:nvGraphicFramePr>
          <p:cNvPr id="4" name="Table 3">
            <a:extLst>
              <a:ext uri="{FF2B5EF4-FFF2-40B4-BE49-F238E27FC236}">
                <a16:creationId xmlns:a16="http://schemas.microsoft.com/office/drawing/2014/main" id="{1FC2BB61-5BC7-4194-A751-740D2A7E4783}"/>
              </a:ext>
            </a:extLst>
          </p:cNvPr>
          <p:cNvGraphicFramePr>
            <a:graphicFrameLocks noGrp="1"/>
          </p:cNvGraphicFramePr>
          <p:nvPr>
            <p:extLst>
              <p:ext uri="{D42A27DB-BD31-4B8C-83A1-F6EECF244321}">
                <p14:modId xmlns:p14="http://schemas.microsoft.com/office/powerpoint/2010/main" val="1301633297"/>
              </p:ext>
            </p:extLst>
          </p:nvPr>
        </p:nvGraphicFramePr>
        <p:xfrm>
          <a:off x="691945" y="1194805"/>
          <a:ext cx="10961685" cy="5528256"/>
        </p:xfrm>
        <a:graphic>
          <a:graphicData uri="http://schemas.openxmlformats.org/drawingml/2006/table">
            <a:tbl>
              <a:tblPr firstRow="1" bandRow="1">
                <a:tableStyleId>{073A0DAA-6AF3-43AB-8588-CEC1D06C72B9}</a:tableStyleId>
              </a:tblPr>
              <a:tblGrid>
                <a:gridCol w="3646485">
                  <a:extLst>
                    <a:ext uri="{9D8B030D-6E8A-4147-A177-3AD203B41FA5}">
                      <a16:colId xmlns:a16="http://schemas.microsoft.com/office/drawing/2014/main" val="512489357"/>
                    </a:ext>
                  </a:extLst>
                </a:gridCol>
                <a:gridCol w="2016641">
                  <a:extLst>
                    <a:ext uri="{9D8B030D-6E8A-4147-A177-3AD203B41FA5}">
                      <a16:colId xmlns:a16="http://schemas.microsoft.com/office/drawing/2014/main" val="4750569"/>
                    </a:ext>
                  </a:extLst>
                </a:gridCol>
                <a:gridCol w="5298559">
                  <a:extLst>
                    <a:ext uri="{9D8B030D-6E8A-4147-A177-3AD203B41FA5}">
                      <a16:colId xmlns:a16="http://schemas.microsoft.com/office/drawing/2014/main" val="3062343143"/>
                    </a:ext>
                  </a:extLst>
                </a:gridCol>
              </a:tblGrid>
              <a:tr h="385799">
                <a:tc>
                  <a:txBody>
                    <a:bodyPr/>
                    <a:lstStyle/>
                    <a:p>
                      <a:pPr algn="ctr"/>
                      <a:r>
                        <a:rPr lang="en-GB" sz="1600" dirty="0">
                          <a:solidFill>
                            <a:srgbClr val="D40C49"/>
                          </a:solidFill>
                          <a:latin typeface="Lato" panose="020F0502020204030203" pitchFamily="34" charset="0"/>
                        </a:rPr>
                        <a:t>Ads</a:t>
                      </a:r>
                    </a:p>
                  </a:txBody>
                  <a:tcPr>
                    <a:solidFill>
                      <a:schemeClr val="bg1">
                        <a:lumMod val="95000"/>
                      </a:schemeClr>
                    </a:solidFill>
                  </a:tcPr>
                </a:tc>
                <a:tc>
                  <a:txBody>
                    <a:bodyPr/>
                    <a:lstStyle/>
                    <a:p>
                      <a:pPr algn="ctr"/>
                      <a:r>
                        <a:rPr lang="en-GB" sz="1600" dirty="0">
                          <a:solidFill>
                            <a:srgbClr val="D40C49"/>
                          </a:solidFill>
                          <a:latin typeface="Lato" panose="020F0502020204030203" pitchFamily="34" charset="0"/>
                        </a:rPr>
                        <a:t>Cost</a:t>
                      </a:r>
                    </a:p>
                  </a:txBody>
                  <a:tcPr>
                    <a:solidFill>
                      <a:schemeClr val="bg1">
                        <a:lumMod val="95000"/>
                      </a:schemeClr>
                    </a:solidFill>
                  </a:tcPr>
                </a:tc>
                <a:tc>
                  <a:txBody>
                    <a:bodyPr/>
                    <a:lstStyle/>
                    <a:p>
                      <a:pPr algn="ctr"/>
                      <a:r>
                        <a:rPr lang="en-GB" sz="1600" dirty="0">
                          <a:solidFill>
                            <a:srgbClr val="D40C49"/>
                          </a:solidFill>
                          <a:latin typeface="Lato" panose="020F0502020204030203" pitchFamily="34" charset="0"/>
                        </a:rPr>
                        <a:t>Answers</a:t>
                      </a:r>
                    </a:p>
                  </a:txBody>
                  <a:tcPr>
                    <a:solidFill>
                      <a:schemeClr val="bg1">
                        <a:lumMod val="95000"/>
                      </a:schemeClr>
                    </a:solidFill>
                  </a:tcPr>
                </a:tc>
                <a:extLst>
                  <a:ext uri="{0D108BD9-81ED-4DB2-BD59-A6C34878D82A}">
                    <a16:rowId xmlns:a16="http://schemas.microsoft.com/office/drawing/2014/main" val="2327645963"/>
                  </a:ext>
                </a:extLst>
              </a:tr>
              <a:tr h="675149">
                <a:tc>
                  <a:txBody>
                    <a:bodyPr/>
                    <a:lstStyle/>
                    <a:p>
                      <a:pPr algn="l">
                        <a:lnSpc>
                          <a:spcPct val="107000"/>
                        </a:lnSpc>
                        <a:spcAft>
                          <a:spcPts val="0"/>
                        </a:spcAft>
                      </a:pPr>
                      <a:r>
                        <a:rPr lang="en-GB" sz="1600" dirty="0">
                          <a:solidFill>
                            <a:srgbClr val="001446"/>
                          </a:solidFill>
                          <a:effectLst/>
                          <a:latin typeface="Lato" panose="020F0502020204030203" pitchFamily="34" charset="0"/>
                        </a:rPr>
                        <a:t>Call for free on 0800 123 456</a:t>
                      </a:r>
                      <a:endParaRPr lang="en-GB" sz="1600" dirty="0">
                        <a:solidFill>
                          <a:srgbClr val="001446"/>
                        </a:solidFill>
                        <a:effectLst/>
                        <a:latin typeface="Lato" panose="020F0502020204030203" pitchFamily="34" charset="0"/>
                        <a:ea typeface="Calibri" panose="020F0502020204030204" pitchFamily="34" charset="0"/>
                        <a:cs typeface="Times New Roman" panose="02020603050405020304" pitchFamily="18" charset="0"/>
                      </a:endParaRPr>
                    </a:p>
                  </a:txBody>
                  <a:tcPr marL="50799" marR="50799" marT="0" marB="0"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Free</a:t>
                      </a:r>
                    </a:p>
                  </a:txBody>
                  <a:tcPr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0800</a:t>
                      </a:r>
                      <a:r>
                        <a:rPr lang="en-GB" sz="1600" baseline="0" dirty="0">
                          <a:solidFill>
                            <a:srgbClr val="001446"/>
                          </a:solidFill>
                          <a:latin typeface="Lato" panose="020F0502020204030203" pitchFamily="34" charset="0"/>
                        </a:rPr>
                        <a:t> numbers are free but it is always best to check if you are not sure.</a:t>
                      </a:r>
                      <a:endParaRPr lang="en-GB" sz="1600" dirty="0">
                        <a:solidFill>
                          <a:srgbClr val="001446"/>
                        </a:solidFill>
                        <a:latin typeface="Lato" panose="020F0502020204030203" pitchFamily="34" charset="0"/>
                      </a:endParaRPr>
                    </a:p>
                  </a:txBody>
                  <a:tcPr anchor="ctr">
                    <a:solidFill>
                      <a:schemeClr val="bg1">
                        <a:lumMod val="95000"/>
                      </a:schemeClr>
                    </a:solidFill>
                  </a:tcPr>
                </a:tc>
                <a:extLst>
                  <a:ext uri="{0D108BD9-81ED-4DB2-BD59-A6C34878D82A}">
                    <a16:rowId xmlns:a16="http://schemas.microsoft.com/office/drawing/2014/main" val="3448555667"/>
                  </a:ext>
                </a:extLst>
              </a:tr>
              <a:tr h="1018736">
                <a:tc>
                  <a:txBody>
                    <a:bodyPr/>
                    <a:lstStyle/>
                    <a:p>
                      <a:pPr algn="l">
                        <a:lnSpc>
                          <a:spcPct val="107000"/>
                        </a:lnSpc>
                        <a:spcAft>
                          <a:spcPts val="0"/>
                        </a:spcAft>
                      </a:pPr>
                      <a:r>
                        <a:rPr lang="en-GB" sz="1600" dirty="0">
                          <a:solidFill>
                            <a:srgbClr val="001446"/>
                          </a:solidFill>
                          <a:effectLst/>
                          <a:latin typeface="Lato" panose="020F0502020204030203" pitchFamily="34" charset="0"/>
                        </a:rPr>
                        <a:t>Not enough points for that item?</a:t>
                      </a:r>
                    </a:p>
                    <a:p>
                      <a:pPr algn="l">
                        <a:lnSpc>
                          <a:spcPct val="107000"/>
                        </a:lnSpc>
                        <a:spcAft>
                          <a:spcPts val="0"/>
                        </a:spcAft>
                      </a:pPr>
                      <a:r>
                        <a:rPr lang="en-GB" sz="1600" dirty="0">
                          <a:solidFill>
                            <a:srgbClr val="001446"/>
                          </a:solidFill>
                          <a:effectLst/>
                          <a:latin typeface="Lato" panose="020F0502020204030203" pitchFamily="34" charset="0"/>
                        </a:rPr>
                        <a:t>Buy 1,000 points for £5.99</a:t>
                      </a:r>
                      <a:endParaRPr lang="en-GB" sz="1600" dirty="0">
                        <a:solidFill>
                          <a:srgbClr val="001446"/>
                        </a:solidFill>
                        <a:effectLst/>
                        <a:latin typeface="Lato" panose="020F0502020204030203" pitchFamily="34" charset="0"/>
                        <a:ea typeface="Calibri" panose="020F0502020204030204" pitchFamily="34" charset="0"/>
                        <a:cs typeface="Times New Roman" panose="02020603050405020304" pitchFamily="18" charset="0"/>
                      </a:endParaRPr>
                    </a:p>
                  </a:txBody>
                  <a:tcPr marL="50799" marR="50799" marT="0" marB="0"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Will cost £5.99</a:t>
                      </a:r>
                    </a:p>
                  </a:txBody>
                  <a:tcPr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If</a:t>
                      </a:r>
                      <a:r>
                        <a:rPr lang="en-GB" sz="1600" baseline="0" dirty="0">
                          <a:solidFill>
                            <a:srgbClr val="001446"/>
                          </a:solidFill>
                          <a:latin typeface="Lato" panose="020F0502020204030203" pitchFamily="34" charset="0"/>
                        </a:rPr>
                        <a:t> you buy this item it will add £5.99 to your phone bill or take £5.99 from your phone credit. </a:t>
                      </a:r>
                      <a:endParaRPr lang="en-GB" sz="1600" dirty="0">
                        <a:solidFill>
                          <a:srgbClr val="001446"/>
                        </a:solidFill>
                        <a:latin typeface="Lato" panose="020F0502020204030203" pitchFamily="34" charset="0"/>
                      </a:endParaRPr>
                    </a:p>
                  </a:txBody>
                  <a:tcPr anchor="ctr">
                    <a:solidFill>
                      <a:schemeClr val="bg1">
                        <a:lumMod val="95000"/>
                      </a:schemeClr>
                    </a:solidFill>
                  </a:tcPr>
                </a:tc>
                <a:extLst>
                  <a:ext uri="{0D108BD9-81ED-4DB2-BD59-A6C34878D82A}">
                    <a16:rowId xmlns:a16="http://schemas.microsoft.com/office/drawing/2014/main" val="184343751"/>
                  </a:ext>
                </a:extLst>
              </a:tr>
              <a:tr h="688009">
                <a:tc>
                  <a:txBody>
                    <a:bodyPr/>
                    <a:lstStyle/>
                    <a:p>
                      <a:pPr algn="l">
                        <a:lnSpc>
                          <a:spcPct val="107000"/>
                        </a:lnSpc>
                        <a:spcAft>
                          <a:spcPts val="0"/>
                        </a:spcAft>
                      </a:pPr>
                      <a:r>
                        <a:rPr lang="en-GB" sz="1600" dirty="0">
                          <a:solidFill>
                            <a:srgbClr val="001446"/>
                          </a:solidFill>
                          <a:effectLst/>
                          <a:latin typeface="Lato" panose="020F0502020204030203" pitchFamily="34" charset="0"/>
                        </a:rPr>
                        <a:t>Subscribe to our weekly newsletter</a:t>
                      </a:r>
                      <a:endParaRPr lang="en-GB" sz="1600" dirty="0">
                        <a:solidFill>
                          <a:srgbClr val="001446"/>
                        </a:solidFill>
                        <a:effectLst/>
                        <a:latin typeface="Lato" panose="020F0502020204030203" pitchFamily="34" charset="0"/>
                        <a:ea typeface="Calibri" panose="020F0502020204030204" pitchFamily="34" charset="0"/>
                        <a:cs typeface="Times New Roman" panose="02020603050405020304" pitchFamily="18" charset="0"/>
                      </a:endParaRPr>
                    </a:p>
                  </a:txBody>
                  <a:tcPr marL="50799" marR="50799" marT="0" marB="0"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Should be free</a:t>
                      </a:r>
                    </a:p>
                  </a:txBody>
                  <a:tcPr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There is no mention</a:t>
                      </a:r>
                      <a:r>
                        <a:rPr lang="en-GB" sz="1600" baseline="0" dirty="0">
                          <a:solidFill>
                            <a:srgbClr val="001446"/>
                          </a:solidFill>
                          <a:latin typeface="Lato" panose="020F0502020204030203" pitchFamily="34" charset="0"/>
                        </a:rPr>
                        <a:t> of a cost or buying the newsletter.</a:t>
                      </a:r>
                      <a:endParaRPr lang="en-GB" sz="1600" dirty="0">
                        <a:solidFill>
                          <a:srgbClr val="001446"/>
                        </a:solidFill>
                        <a:latin typeface="Lato" panose="020F0502020204030203" pitchFamily="34" charset="0"/>
                      </a:endParaRPr>
                    </a:p>
                  </a:txBody>
                  <a:tcPr anchor="ctr">
                    <a:solidFill>
                      <a:schemeClr val="bg1">
                        <a:lumMod val="95000"/>
                      </a:schemeClr>
                    </a:solidFill>
                  </a:tcPr>
                </a:tc>
                <a:extLst>
                  <a:ext uri="{0D108BD9-81ED-4DB2-BD59-A6C34878D82A}">
                    <a16:rowId xmlns:a16="http://schemas.microsoft.com/office/drawing/2014/main" val="4113779820"/>
                  </a:ext>
                </a:extLst>
              </a:tr>
              <a:tr h="1032013">
                <a:tc>
                  <a:txBody>
                    <a:bodyPr/>
                    <a:lstStyle/>
                    <a:p>
                      <a:pPr algn="l">
                        <a:lnSpc>
                          <a:spcPct val="107000"/>
                        </a:lnSpc>
                        <a:spcAft>
                          <a:spcPts val="0"/>
                        </a:spcAft>
                      </a:pPr>
                      <a:r>
                        <a:rPr lang="en-GB" sz="1600" dirty="0">
                          <a:solidFill>
                            <a:srgbClr val="001446"/>
                          </a:solidFill>
                          <a:effectLst/>
                          <a:latin typeface="Lato" panose="020F0502020204030203" pitchFamily="34" charset="0"/>
                        </a:rPr>
                        <a:t>To win text your answer to 612345</a:t>
                      </a:r>
                    </a:p>
                    <a:p>
                      <a:pPr algn="l">
                        <a:lnSpc>
                          <a:spcPct val="107000"/>
                        </a:lnSpc>
                        <a:spcAft>
                          <a:spcPts val="0"/>
                        </a:spcAft>
                      </a:pPr>
                      <a:r>
                        <a:rPr lang="en-GB" sz="1400" dirty="0">
                          <a:solidFill>
                            <a:srgbClr val="001446"/>
                          </a:solidFill>
                          <a:effectLst/>
                          <a:latin typeface="Lato" panose="020F0502020204030203" pitchFamily="34" charset="0"/>
                        </a:rPr>
                        <a:t>*Texts will be charged at 50p</a:t>
                      </a:r>
                      <a:endParaRPr lang="en-GB" sz="1400" dirty="0">
                        <a:solidFill>
                          <a:srgbClr val="001446"/>
                        </a:solidFill>
                        <a:effectLst/>
                        <a:latin typeface="Lato" panose="020F0502020204030203" pitchFamily="34" charset="0"/>
                        <a:ea typeface="Calibri" panose="020F0502020204030204" pitchFamily="34" charset="0"/>
                        <a:cs typeface="Times New Roman" panose="02020603050405020304" pitchFamily="18" charset="0"/>
                      </a:endParaRPr>
                    </a:p>
                  </a:txBody>
                  <a:tcPr marL="50799" marR="50799" marT="0" marB="0"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Will cost </a:t>
                      </a:r>
                      <a:r>
                        <a:rPr lang="en-GB" sz="1600" baseline="0" dirty="0">
                          <a:solidFill>
                            <a:srgbClr val="001446"/>
                          </a:solidFill>
                          <a:latin typeface="Lato" panose="020F0502020204030203" pitchFamily="34" charset="0"/>
                        </a:rPr>
                        <a:t>50p</a:t>
                      </a:r>
                      <a:endParaRPr lang="en-GB" sz="1600" dirty="0">
                        <a:solidFill>
                          <a:srgbClr val="001446"/>
                        </a:solidFill>
                        <a:latin typeface="Lato" panose="020F0502020204030203" pitchFamily="34" charset="0"/>
                      </a:endParaRPr>
                    </a:p>
                  </a:txBody>
                  <a:tcPr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The small</a:t>
                      </a:r>
                      <a:r>
                        <a:rPr lang="en-GB" sz="1600" baseline="0" dirty="0">
                          <a:solidFill>
                            <a:srgbClr val="001446"/>
                          </a:solidFill>
                          <a:latin typeface="Lato" panose="020F0502020204030203" pitchFamily="34" charset="0"/>
                        </a:rPr>
                        <a:t> print at the bottom tells you that you will be charged 50p to send the text. Some texts are covered by your contract but this one is not. </a:t>
                      </a:r>
                      <a:endParaRPr lang="en-GB" sz="1600" dirty="0">
                        <a:solidFill>
                          <a:srgbClr val="001446"/>
                        </a:solidFill>
                        <a:latin typeface="Lato" panose="020F0502020204030203" pitchFamily="34" charset="0"/>
                      </a:endParaRPr>
                    </a:p>
                  </a:txBody>
                  <a:tcPr anchor="ctr">
                    <a:solidFill>
                      <a:schemeClr val="bg1">
                        <a:lumMod val="95000"/>
                      </a:schemeClr>
                    </a:solidFill>
                  </a:tcPr>
                </a:tc>
                <a:extLst>
                  <a:ext uri="{0D108BD9-81ED-4DB2-BD59-A6C34878D82A}">
                    <a16:rowId xmlns:a16="http://schemas.microsoft.com/office/drawing/2014/main" val="3042171231"/>
                  </a:ext>
                </a:extLst>
              </a:tr>
              <a:tr h="964498">
                <a:tc>
                  <a:txBody>
                    <a:bodyPr/>
                    <a:lstStyle/>
                    <a:p>
                      <a:pPr algn="l">
                        <a:lnSpc>
                          <a:spcPct val="107000"/>
                        </a:lnSpc>
                        <a:spcAft>
                          <a:spcPts val="0"/>
                        </a:spcAft>
                      </a:pPr>
                      <a:r>
                        <a:rPr lang="en-GB" sz="1600" dirty="0">
                          <a:solidFill>
                            <a:srgbClr val="001446"/>
                          </a:solidFill>
                          <a:effectLst/>
                          <a:latin typeface="Lato" panose="020F0502020204030203" pitchFamily="34" charset="0"/>
                        </a:rPr>
                        <a:t>Joining fee</a:t>
                      </a:r>
                      <a:endParaRPr lang="en-GB" sz="1600" dirty="0">
                        <a:solidFill>
                          <a:srgbClr val="001446"/>
                        </a:solidFill>
                        <a:effectLst/>
                        <a:latin typeface="Lato" panose="020F0502020204030203" pitchFamily="34" charset="0"/>
                        <a:ea typeface="Calibri" panose="020F0502020204030204" pitchFamily="34" charset="0"/>
                        <a:cs typeface="Times New Roman" panose="02020603050405020304" pitchFamily="18" charset="0"/>
                      </a:endParaRPr>
                    </a:p>
                  </a:txBody>
                  <a:tcPr marL="50799" marR="50799" marT="0" marB="0"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Will cost money</a:t>
                      </a:r>
                    </a:p>
                  </a:txBody>
                  <a:tcPr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Joining fees will cost</a:t>
                      </a:r>
                      <a:r>
                        <a:rPr lang="en-GB" sz="1600" baseline="0" dirty="0">
                          <a:solidFill>
                            <a:srgbClr val="001446"/>
                          </a:solidFill>
                          <a:latin typeface="Lato" panose="020F0502020204030203" pitchFamily="34" charset="0"/>
                        </a:rPr>
                        <a:t> real money. You would need to find out what the fee is now and in the future.</a:t>
                      </a:r>
                      <a:endParaRPr lang="en-GB" sz="1600" dirty="0">
                        <a:solidFill>
                          <a:srgbClr val="001446"/>
                        </a:solidFill>
                        <a:latin typeface="Lato" panose="020F0502020204030203" pitchFamily="34" charset="0"/>
                      </a:endParaRPr>
                    </a:p>
                  </a:txBody>
                  <a:tcPr anchor="ctr">
                    <a:solidFill>
                      <a:schemeClr val="bg1">
                        <a:lumMod val="95000"/>
                      </a:schemeClr>
                    </a:solidFill>
                  </a:tcPr>
                </a:tc>
                <a:extLst>
                  <a:ext uri="{0D108BD9-81ED-4DB2-BD59-A6C34878D82A}">
                    <a16:rowId xmlns:a16="http://schemas.microsoft.com/office/drawing/2014/main" val="94287952"/>
                  </a:ext>
                </a:extLst>
              </a:tr>
              <a:tr h="764052">
                <a:tc>
                  <a:txBody>
                    <a:bodyPr/>
                    <a:lstStyle/>
                    <a:p>
                      <a:pPr algn="l">
                        <a:lnSpc>
                          <a:spcPct val="107000"/>
                        </a:lnSpc>
                        <a:spcAft>
                          <a:spcPts val="0"/>
                        </a:spcAft>
                      </a:pPr>
                      <a:r>
                        <a:rPr lang="en-GB" sz="1600" dirty="0">
                          <a:solidFill>
                            <a:srgbClr val="001446"/>
                          </a:solidFill>
                          <a:effectLst/>
                          <a:latin typeface="Lato" panose="020F0502020204030203" pitchFamily="34" charset="0"/>
                        </a:rPr>
                        <a:t>Download the app for free today</a:t>
                      </a:r>
                    </a:p>
                    <a:p>
                      <a:pPr algn="l">
                        <a:lnSpc>
                          <a:spcPct val="107000"/>
                        </a:lnSpc>
                        <a:spcAft>
                          <a:spcPts val="0"/>
                        </a:spcAft>
                      </a:pPr>
                      <a:r>
                        <a:rPr lang="en-GB" sz="1600" dirty="0">
                          <a:solidFill>
                            <a:srgbClr val="001446"/>
                          </a:solidFill>
                          <a:effectLst/>
                          <a:latin typeface="Lato" panose="020F0502020204030203" pitchFamily="34" charset="0"/>
                        </a:rPr>
                        <a:t>with in-app purchases </a:t>
                      </a:r>
                      <a:endParaRPr lang="en-GB" sz="1600" dirty="0">
                        <a:solidFill>
                          <a:srgbClr val="001446"/>
                        </a:solidFill>
                        <a:effectLst/>
                        <a:latin typeface="Lato" panose="020F0502020204030203" pitchFamily="34" charset="0"/>
                        <a:ea typeface="Calibri" panose="020F0502020204030204" pitchFamily="34" charset="0"/>
                        <a:cs typeface="Times New Roman" panose="02020603050405020304" pitchFamily="18" charset="0"/>
                      </a:endParaRPr>
                    </a:p>
                  </a:txBody>
                  <a:tcPr marL="50799" marR="50799" marT="0" marB="0"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Could cost money</a:t>
                      </a:r>
                    </a:p>
                  </a:txBody>
                  <a:tcPr anchor="ctr">
                    <a:solidFill>
                      <a:schemeClr val="bg1">
                        <a:lumMod val="95000"/>
                      </a:schemeClr>
                    </a:solidFill>
                  </a:tcPr>
                </a:tc>
                <a:tc>
                  <a:txBody>
                    <a:bodyPr/>
                    <a:lstStyle/>
                    <a:p>
                      <a:pPr algn="l"/>
                      <a:r>
                        <a:rPr lang="en-GB" sz="1600" dirty="0">
                          <a:solidFill>
                            <a:srgbClr val="001446"/>
                          </a:solidFill>
                          <a:latin typeface="Lato" panose="020F0502020204030203" pitchFamily="34" charset="0"/>
                        </a:rPr>
                        <a:t>Downloading</a:t>
                      </a:r>
                      <a:r>
                        <a:rPr lang="en-GB" sz="1600" baseline="0" dirty="0">
                          <a:solidFill>
                            <a:srgbClr val="001446"/>
                          </a:solidFill>
                          <a:latin typeface="Lato" panose="020F0502020204030203" pitchFamily="34" charset="0"/>
                        </a:rPr>
                        <a:t> and p</a:t>
                      </a:r>
                      <a:r>
                        <a:rPr lang="en-GB" sz="1600" dirty="0">
                          <a:solidFill>
                            <a:srgbClr val="001446"/>
                          </a:solidFill>
                          <a:latin typeface="Lato" panose="020F0502020204030203" pitchFamily="34" charset="0"/>
                        </a:rPr>
                        <a:t>laying</a:t>
                      </a:r>
                      <a:r>
                        <a:rPr lang="en-GB" sz="1600" baseline="0" dirty="0">
                          <a:solidFill>
                            <a:srgbClr val="001446"/>
                          </a:solidFill>
                          <a:latin typeface="Lato" panose="020F0502020204030203" pitchFamily="34" charset="0"/>
                        </a:rPr>
                        <a:t> the game is free but can you can buy things in the app with real money.</a:t>
                      </a:r>
                      <a:endParaRPr lang="en-GB" sz="1600" dirty="0">
                        <a:solidFill>
                          <a:srgbClr val="001446"/>
                        </a:solidFill>
                        <a:latin typeface="Lato" panose="020F0502020204030203" pitchFamily="34" charset="0"/>
                      </a:endParaRPr>
                    </a:p>
                  </a:txBody>
                  <a:tcPr anchor="ctr">
                    <a:solidFill>
                      <a:schemeClr val="bg1">
                        <a:lumMod val="95000"/>
                      </a:schemeClr>
                    </a:solidFill>
                  </a:tcPr>
                </a:tc>
                <a:extLst>
                  <a:ext uri="{0D108BD9-81ED-4DB2-BD59-A6C34878D82A}">
                    <a16:rowId xmlns:a16="http://schemas.microsoft.com/office/drawing/2014/main" val="4260663938"/>
                  </a:ext>
                </a:extLst>
              </a:tr>
            </a:tbl>
          </a:graphicData>
        </a:graphic>
      </p:graphicFrame>
      <p:sp>
        <p:nvSpPr>
          <p:cNvPr id="5" name="TextBox 4">
            <a:extLst>
              <a:ext uri="{FF2B5EF4-FFF2-40B4-BE49-F238E27FC236}">
                <a16:creationId xmlns:a16="http://schemas.microsoft.com/office/drawing/2014/main" id="{003B871F-B9AF-472F-BF2D-0E589FB68193}"/>
              </a:ext>
            </a:extLst>
          </p:cNvPr>
          <p:cNvSpPr txBox="1"/>
          <p:nvPr/>
        </p:nvSpPr>
        <p:spPr>
          <a:xfrm>
            <a:off x="276158" y="622367"/>
            <a:ext cx="1331844" cy="400110"/>
          </a:xfrm>
          <a:prstGeom prst="rect">
            <a:avLst/>
          </a:prstGeom>
          <a:noFill/>
        </p:spPr>
        <p:txBody>
          <a:bodyPr wrap="square" rtlCol="0">
            <a:spAutoFit/>
          </a:bodyPr>
          <a:lstStyle/>
          <a:p>
            <a:r>
              <a:rPr lang="en-GB" sz="2000" dirty="0">
                <a:solidFill>
                  <a:srgbClr val="001446"/>
                </a:solidFill>
                <a:latin typeface="Lato" panose="020F0502020204030203" pitchFamily="34" charset="0"/>
              </a:rPr>
              <a:t>Answers:</a:t>
            </a:r>
          </a:p>
        </p:txBody>
      </p:sp>
      <p:sp>
        <p:nvSpPr>
          <p:cNvPr id="2" name="Rectangle 1"/>
          <p:cNvSpPr/>
          <p:nvPr/>
        </p:nvSpPr>
        <p:spPr>
          <a:xfrm>
            <a:off x="4352925" y="1628775"/>
            <a:ext cx="7186945" cy="6286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Rectangle 6"/>
          <p:cNvSpPr/>
          <p:nvPr/>
        </p:nvSpPr>
        <p:spPr>
          <a:xfrm>
            <a:off x="4395580" y="2505075"/>
            <a:ext cx="7144290" cy="6286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9" name="Rectangle 8"/>
          <p:cNvSpPr/>
          <p:nvPr/>
        </p:nvSpPr>
        <p:spPr>
          <a:xfrm>
            <a:off x="4395580" y="3310184"/>
            <a:ext cx="7144290" cy="6286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0" name="Rectangle 9"/>
          <p:cNvSpPr/>
          <p:nvPr/>
        </p:nvSpPr>
        <p:spPr>
          <a:xfrm>
            <a:off x="4395580" y="4115292"/>
            <a:ext cx="7144290" cy="7805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Rectangle 10"/>
          <p:cNvSpPr/>
          <p:nvPr/>
        </p:nvSpPr>
        <p:spPr>
          <a:xfrm>
            <a:off x="4395580" y="5126577"/>
            <a:ext cx="7144290" cy="6286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2" name="Rectangle 11"/>
          <p:cNvSpPr/>
          <p:nvPr/>
        </p:nvSpPr>
        <p:spPr>
          <a:xfrm>
            <a:off x="4395580" y="6046381"/>
            <a:ext cx="7144290" cy="5682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369632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2B3AF7-8926-4FCA-A838-F4AF480EE2C6}"/>
              </a:ext>
            </a:extLst>
          </p:cNvPr>
          <p:cNvSpPr/>
          <p:nvPr/>
        </p:nvSpPr>
        <p:spPr>
          <a:xfrm>
            <a:off x="10989364" y="0"/>
            <a:ext cx="1202635" cy="360588"/>
          </a:xfrm>
          <a:prstGeom prst="rect">
            <a:avLst/>
          </a:prstGeom>
          <a:solidFill>
            <a:srgbClr val="0C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 name="Content Placeholder 2"/>
          <p:cNvSpPr>
            <a:spLocks noGrp="1"/>
          </p:cNvSpPr>
          <p:nvPr>
            <p:ph idx="1"/>
          </p:nvPr>
        </p:nvSpPr>
        <p:spPr>
          <a:xfrm>
            <a:off x="650489" y="2520139"/>
            <a:ext cx="6724345" cy="1887882"/>
          </a:xfrm>
        </p:spPr>
        <p:txBody>
          <a:bodyPr>
            <a:normAutofit/>
          </a:bodyPr>
          <a:lstStyle/>
          <a:p>
            <a:pPr marL="0" lvl="0" indent="0">
              <a:buNone/>
            </a:pPr>
            <a:r>
              <a:rPr lang="en-GB" sz="2000" dirty="0">
                <a:solidFill>
                  <a:srgbClr val="001446"/>
                </a:solidFill>
                <a:latin typeface="Lato" panose="020F0502020204030203" pitchFamily="34" charset="0"/>
              </a:rPr>
              <a:t>Why don’t we always read the small print?</a:t>
            </a:r>
          </a:p>
          <a:p>
            <a:pPr marL="0" lvl="0" indent="0">
              <a:buNone/>
            </a:pPr>
            <a:endParaRPr lang="en-GB" sz="2000" dirty="0">
              <a:solidFill>
                <a:srgbClr val="001446"/>
              </a:solidFill>
              <a:latin typeface="Lato" panose="020F0502020204030203" pitchFamily="34" charset="0"/>
            </a:endParaRPr>
          </a:p>
          <a:p>
            <a:pPr marL="0" lvl="0" indent="0">
              <a:buNone/>
            </a:pPr>
            <a:r>
              <a:rPr lang="en-GB" sz="2000" dirty="0">
                <a:solidFill>
                  <a:srgbClr val="001446"/>
                </a:solidFill>
                <a:latin typeface="Lato" panose="020F0502020204030203" pitchFamily="34" charset="0"/>
              </a:rPr>
              <a:t>Why might the small print or terms and conditions (T&amp;Cs)  not be clear to a child?</a:t>
            </a:r>
          </a:p>
          <a:p>
            <a:pPr marL="0" lvl="0" indent="0">
              <a:buNone/>
            </a:pPr>
            <a:r>
              <a:rPr lang="en-GB" sz="2000" dirty="0">
                <a:solidFill>
                  <a:srgbClr val="001446"/>
                </a:solidFill>
                <a:latin typeface="Lato" panose="020F0502020204030203" pitchFamily="34" charset="0"/>
              </a:rPr>
              <a:t> </a:t>
            </a:r>
          </a:p>
          <a:p>
            <a:pPr marL="0" lvl="0" indent="0">
              <a:buNone/>
            </a:pPr>
            <a:endParaRPr lang="en-GB" sz="2000" dirty="0">
              <a:solidFill>
                <a:srgbClr val="001446"/>
              </a:solidFill>
              <a:latin typeface="Lato" panose="020F0502020204030203" pitchFamily="34" charset="0"/>
            </a:endParaRPr>
          </a:p>
        </p:txBody>
      </p:sp>
      <p:sp>
        <p:nvSpPr>
          <p:cNvPr id="6" name="TextBox 5">
            <a:extLst>
              <a:ext uri="{FF2B5EF4-FFF2-40B4-BE49-F238E27FC236}">
                <a16:creationId xmlns:a16="http://schemas.microsoft.com/office/drawing/2014/main" id="{48E608F6-7FB0-4BC4-97E2-37B0A6B7699C}"/>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2</a:t>
            </a:r>
          </a:p>
        </p:txBody>
      </p:sp>
      <p:sp>
        <p:nvSpPr>
          <p:cNvPr id="7" name="Title 1">
            <a:extLst>
              <a:ext uri="{FF2B5EF4-FFF2-40B4-BE49-F238E27FC236}">
                <a16:creationId xmlns:a16="http://schemas.microsoft.com/office/drawing/2014/main" id="{AF71A772-99D9-4551-880B-189D2A470505}"/>
              </a:ext>
            </a:extLst>
          </p:cNvPr>
          <p:cNvSpPr txBox="1">
            <a:spLocks/>
          </p:cNvSpPr>
          <p:nvPr/>
        </p:nvSpPr>
        <p:spPr>
          <a:xfrm>
            <a:off x="650490" y="623052"/>
            <a:ext cx="6849286" cy="163462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1446"/>
                </a:solidFill>
                <a:latin typeface="Lato" panose="020F0502020204030203" pitchFamily="34" charset="0"/>
              </a:rPr>
              <a:t>Stop and think</a:t>
            </a:r>
          </a:p>
        </p:txBody>
      </p:sp>
      <p:pic>
        <p:nvPicPr>
          <p:cNvPr id="8" name="Picture 7">
            <a:extLst>
              <a:ext uri="{FF2B5EF4-FFF2-40B4-BE49-F238E27FC236}">
                <a16:creationId xmlns:a16="http://schemas.microsoft.com/office/drawing/2014/main" id="{1A9E7081-5773-46EB-BB16-1726DB3BF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835" y="2648679"/>
            <a:ext cx="4817165" cy="4209321"/>
          </a:xfrm>
          <a:prstGeom prst="rect">
            <a:avLst/>
          </a:prstGeom>
        </p:spPr>
      </p:pic>
    </p:spTree>
    <p:extLst>
      <p:ext uri="{BB962C8B-B14F-4D97-AF65-F5344CB8AC3E}">
        <p14:creationId xmlns:p14="http://schemas.microsoft.com/office/powerpoint/2010/main" val="250102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3171E2-09A9-4D25-ABCC-0FD6F7092EEA}"/>
              </a:ext>
            </a:extLst>
          </p:cNvPr>
          <p:cNvSpPr/>
          <p:nvPr/>
        </p:nvSpPr>
        <p:spPr>
          <a:xfrm>
            <a:off x="10989364" y="0"/>
            <a:ext cx="1202635" cy="360588"/>
          </a:xfrm>
          <a:prstGeom prst="rect">
            <a:avLst/>
          </a:prstGeom>
          <a:solidFill>
            <a:srgbClr val="E7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 name="Content Placeholder 2"/>
          <p:cNvSpPr>
            <a:spLocks noGrp="1"/>
          </p:cNvSpPr>
          <p:nvPr>
            <p:ph idx="1"/>
          </p:nvPr>
        </p:nvSpPr>
        <p:spPr>
          <a:xfrm>
            <a:off x="641495" y="2478314"/>
            <a:ext cx="10112707" cy="1901372"/>
          </a:xfrm>
        </p:spPr>
        <p:txBody>
          <a:bodyPr>
            <a:normAutofit lnSpcReduction="10000"/>
          </a:bodyPr>
          <a:lstStyle/>
          <a:p>
            <a:pPr marL="0" indent="0">
              <a:lnSpc>
                <a:spcPct val="100000"/>
              </a:lnSpc>
              <a:buNone/>
            </a:pPr>
            <a:r>
              <a:rPr lang="en-GB" sz="2000" dirty="0">
                <a:solidFill>
                  <a:srgbClr val="001446"/>
                </a:solidFill>
                <a:latin typeface="Lato" panose="020F0502020204030203" pitchFamily="34" charset="0"/>
              </a:rPr>
              <a:t>Now it‘s time to put your new knowledge to use!</a:t>
            </a:r>
            <a:br>
              <a:rPr lang="en-GB" sz="2000" dirty="0">
                <a:solidFill>
                  <a:srgbClr val="001446"/>
                </a:solidFill>
                <a:latin typeface="Lato" panose="020F0502020204030203" pitchFamily="34" charset="0"/>
              </a:rPr>
            </a:br>
            <a:endParaRPr lang="en-GB" sz="2000" dirty="0">
              <a:solidFill>
                <a:srgbClr val="001446"/>
              </a:solidFill>
              <a:latin typeface="Lato" panose="020F0502020204030203" pitchFamily="34" charset="0"/>
            </a:endParaRPr>
          </a:p>
          <a:p>
            <a:pPr marL="0" indent="0">
              <a:lnSpc>
                <a:spcPct val="100000"/>
              </a:lnSpc>
              <a:buNone/>
            </a:pPr>
            <a:r>
              <a:rPr lang="en-GB" sz="2000" dirty="0">
                <a:solidFill>
                  <a:srgbClr val="001446"/>
                </a:solidFill>
                <a:latin typeface="Lato" panose="020F0502020204030203" pitchFamily="34" charset="0"/>
              </a:rPr>
              <a:t>You will look at some situations and answer the questions.</a:t>
            </a:r>
          </a:p>
          <a:p>
            <a:pPr marL="0" indent="0">
              <a:lnSpc>
                <a:spcPct val="100000"/>
              </a:lnSpc>
              <a:buNone/>
            </a:pPr>
            <a:endParaRPr lang="en-GB" sz="2000" dirty="0">
              <a:solidFill>
                <a:srgbClr val="001446"/>
              </a:solidFill>
              <a:latin typeface="Lato" panose="020F0502020204030203" pitchFamily="34" charset="0"/>
            </a:endParaRPr>
          </a:p>
          <a:p>
            <a:pPr marL="0" indent="0">
              <a:lnSpc>
                <a:spcPct val="100000"/>
              </a:lnSpc>
              <a:buNone/>
            </a:pPr>
            <a:r>
              <a:rPr lang="en-GB" sz="2000" dirty="0">
                <a:solidFill>
                  <a:srgbClr val="001446"/>
                </a:solidFill>
                <a:latin typeface="Lato" panose="020F0502020204030203" pitchFamily="34" charset="0"/>
              </a:rPr>
              <a:t> </a:t>
            </a:r>
          </a:p>
        </p:txBody>
      </p:sp>
      <p:sp>
        <p:nvSpPr>
          <p:cNvPr id="11" name="TextBox 10">
            <a:extLst>
              <a:ext uri="{FF2B5EF4-FFF2-40B4-BE49-F238E27FC236}">
                <a16:creationId xmlns:a16="http://schemas.microsoft.com/office/drawing/2014/main" id="{9719AE11-FF2C-43E1-B2CD-3967411F630A}"/>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3</a:t>
            </a:r>
          </a:p>
        </p:txBody>
      </p:sp>
      <p:sp>
        <p:nvSpPr>
          <p:cNvPr id="14" name="Title 1">
            <a:extLst>
              <a:ext uri="{FF2B5EF4-FFF2-40B4-BE49-F238E27FC236}">
                <a16:creationId xmlns:a16="http://schemas.microsoft.com/office/drawing/2014/main" id="{A05BB2AB-8549-4999-97FE-E00D1A2BE17F}"/>
              </a:ext>
            </a:extLst>
          </p:cNvPr>
          <p:cNvSpPr txBox="1">
            <a:spLocks/>
          </p:cNvSpPr>
          <p:nvPr/>
        </p:nvSpPr>
        <p:spPr>
          <a:xfrm>
            <a:off x="641497" y="661683"/>
            <a:ext cx="10589719" cy="1613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D40C49"/>
                </a:solidFill>
                <a:latin typeface="Lato" panose="020F0502020204030203" pitchFamily="34" charset="0"/>
              </a:rPr>
              <a:t>Activity 3: What could go wrong?</a:t>
            </a:r>
          </a:p>
        </p:txBody>
      </p:sp>
      <p:sp>
        <p:nvSpPr>
          <p:cNvPr id="16" name="Content Placeholder 2">
            <a:extLst>
              <a:ext uri="{FF2B5EF4-FFF2-40B4-BE49-F238E27FC236}">
                <a16:creationId xmlns:a16="http://schemas.microsoft.com/office/drawing/2014/main" id="{EEDFEEB4-1F18-4510-8CEB-AEB273D89B68}"/>
              </a:ext>
            </a:extLst>
          </p:cNvPr>
          <p:cNvSpPr txBox="1">
            <a:spLocks/>
          </p:cNvSpPr>
          <p:nvPr/>
        </p:nvSpPr>
        <p:spPr>
          <a:xfrm>
            <a:off x="641495" y="4379686"/>
            <a:ext cx="10112707" cy="80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dirty="0">
                <a:solidFill>
                  <a:srgbClr val="001446"/>
                </a:solidFill>
                <a:latin typeface="Lato" panose="020F0502020204030203" pitchFamily="34" charset="0"/>
              </a:rPr>
              <a:t>REMEMBER: If you are not sure about any words or phrases then please use Bill Shock’s </a:t>
            </a:r>
            <a:r>
              <a:rPr lang="en-GB" sz="2000" i="1" dirty="0">
                <a:solidFill>
                  <a:srgbClr val="001446"/>
                </a:solidFill>
                <a:latin typeface="Lato" panose="020F0502020204030203" pitchFamily="34" charset="0"/>
              </a:rPr>
              <a:t>Words you need to know </a:t>
            </a:r>
            <a:r>
              <a:rPr lang="en-GB" sz="2000" dirty="0">
                <a:solidFill>
                  <a:srgbClr val="001446"/>
                </a:solidFill>
                <a:latin typeface="Lato" panose="020F0502020204030203" pitchFamily="34" charset="0"/>
              </a:rPr>
              <a:t>card from your pack. </a:t>
            </a:r>
          </a:p>
        </p:txBody>
      </p:sp>
    </p:spTree>
    <p:extLst>
      <p:ext uri="{BB962C8B-B14F-4D97-AF65-F5344CB8AC3E}">
        <p14:creationId xmlns:p14="http://schemas.microsoft.com/office/powerpoint/2010/main" val="323917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3171E2-09A9-4D25-ABCC-0FD6F7092EEA}"/>
              </a:ext>
            </a:extLst>
          </p:cNvPr>
          <p:cNvSpPr/>
          <p:nvPr/>
        </p:nvSpPr>
        <p:spPr>
          <a:xfrm>
            <a:off x="10989364" y="0"/>
            <a:ext cx="1202635" cy="360588"/>
          </a:xfrm>
          <a:prstGeom prst="rect">
            <a:avLst/>
          </a:prstGeom>
          <a:solidFill>
            <a:srgbClr val="E7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TextBox 10">
            <a:extLst>
              <a:ext uri="{FF2B5EF4-FFF2-40B4-BE49-F238E27FC236}">
                <a16:creationId xmlns:a16="http://schemas.microsoft.com/office/drawing/2014/main" id="{9719AE11-FF2C-43E1-B2CD-3967411F630A}"/>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3</a:t>
            </a:r>
          </a:p>
        </p:txBody>
      </p:sp>
      <p:sp>
        <p:nvSpPr>
          <p:cNvPr id="7" name="Title 1">
            <a:extLst>
              <a:ext uri="{FF2B5EF4-FFF2-40B4-BE49-F238E27FC236}">
                <a16:creationId xmlns:a16="http://schemas.microsoft.com/office/drawing/2014/main" id="{95FBB97C-935B-404E-A30C-AFFA0DFF261B}"/>
              </a:ext>
            </a:extLst>
          </p:cNvPr>
          <p:cNvSpPr>
            <a:spLocks noGrp="1"/>
          </p:cNvSpPr>
          <p:nvPr>
            <p:ph type="title"/>
          </p:nvPr>
        </p:nvSpPr>
        <p:spPr>
          <a:xfrm>
            <a:off x="641495" y="969010"/>
            <a:ext cx="10525125" cy="949325"/>
          </a:xfrm>
        </p:spPr>
        <p:txBody>
          <a:bodyPr/>
          <a:lstStyle/>
          <a:p>
            <a:r>
              <a:rPr lang="en-GB" dirty="0" err="1">
                <a:solidFill>
                  <a:srgbClr val="001446"/>
                </a:solidFill>
                <a:latin typeface="Lato" panose="020F0502020204030203" pitchFamily="34" charset="0"/>
              </a:rPr>
              <a:t>Aaisha</a:t>
            </a:r>
            <a:endParaRPr lang="en-GB" dirty="0">
              <a:solidFill>
                <a:srgbClr val="001446"/>
              </a:solidFill>
              <a:latin typeface="Lato" panose="020F0502020204030203" pitchFamily="34" charset="0"/>
            </a:endParaRPr>
          </a:p>
        </p:txBody>
      </p:sp>
      <p:sp>
        <p:nvSpPr>
          <p:cNvPr id="10" name="Content Placeholder 2">
            <a:extLst>
              <a:ext uri="{FF2B5EF4-FFF2-40B4-BE49-F238E27FC236}">
                <a16:creationId xmlns:a16="http://schemas.microsoft.com/office/drawing/2014/main" id="{66D174E4-463F-49F9-834D-36854C2EE51B}"/>
              </a:ext>
            </a:extLst>
          </p:cNvPr>
          <p:cNvSpPr>
            <a:spLocks noGrp="1"/>
          </p:cNvSpPr>
          <p:nvPr>
            <p:ph idx="1"/>
          </p:nvPr>
        </p:nvSpPr>
        <p:spPr>
          <a:xfrm>
            <a:off x="641495" y="1916430"/>
            <a:ext cx="10515600" cy="4529138"/>
          </a:xfrm>
        </p:spPr>
        <p:txBody>
          <a:bodyPr>
            <a:noAutofit/>
          </a:bodyPr>
          <a:lstStyle/>
          <a:p>
            <a:pPr marL="0" indent="0">
              <a:buNone/>
            </a:pPr>
            <a:r>
              <a:rPr lang="en-GB" sz="2000" dirty="0" err="1">
                <a:solidFill>
                  <a:srgbClr val="001446"/>
                </a:solidFill>
                <a:latin typeface="Lato" panose="020F0502020204030203" pitchFamily="34" charset="0"/>
              </a:rPr>
              <a:t>Aaisha</a:t>
            </a:r>
            <a:r>
              <a:rPr lang="en-GB" sz="2000" dirty="0">
                <a:solidFill>
                  <a:srgbClr val="001446"/>
                </a:solidFill>
                <a:latin typeface="Lato" panose="020F0502020204030203" pitchFamily="34" charset="0"/>
              </a:rPr>
              <a:t> and her friends have all been playing a free game called Globe Ball. As you play the game, you earn points. There are new levels and features the further you go. </a:t>
            </a:r>
            <a:br>
              <a:rPr lang="en-GB" sz="2000" dirty="0">
                <a:solidFill>
                  <a:srgbClr val="001446"/>
                </a:solidFill>
                <a:latin typeface="Lato" panose="020F0502020204030203" pitchFamily="34" charset="0"/>
              </a:rPr>
            </a:br>
            <a:r>
              <a:rPr lang="en-GB" sz="2000" dirty="0" err="1">
                <a:solidFill>
                  <a:srgbClr val="001446"/>
                </a:solidFill>
                <a:latin typeface="Lato" panose="020F0502020204030203" pitchFamily="34" charset="0"/>
              </a:rPr>
              <a:t>Aaisha</a:t>
            </a:r>
            <a:r>
              <a:rPr lang="en-GB" sz="2000" dirty="0">
                <a:solidFill>
                  <a:srgbClr val="001446"/>
                </a:solidFill>
                <a:latin typeface="Lato" panose="020F0502020204030203" pitchFamily="34" charset="0"/>
              </a:rPr>
              <a:t> is way ahead of her friends and she is rather sad when she realises she is playing the last level. Luckily, when she completes the level she is really pleased to find out that that there are bonus levels.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On the screen it says “Want to go to the bonus levels? 5 GBP for the next level.” </a:t>
            </a:r>
            <a:r>
              <a:rPr lang="en-GB" sz="2000" dirty="0" err="1">
                <a:solidFill>
                  <a:srgbClr val="001446"/>
                </a:solidFill>
                <a:latin typeface="Lato" panose="020F0502020204030203" pitchFamily="34" charset="0"/>
              </a:rPr>
              <a:t>Aaisha</a:t>
            </a:r>
            <a:r>
              <a:rPr lang="en-GB" sz="2000" dirty="0">
                <a:solidFill>
                  <a:srgbClr val="001446"/>
                </a:solidFill>
                <a:latin typeface="Lato" panose="020F0502020204030203" pitchFamily="34" charset="0"/>
              </a:rPr>
              <a:t> has lots of points on Globe Ball so she clicks on the BUY button. She starts playing but notices that she has not lost any points. </a:t>
            </a:r>
            <a:r>
              <a:rPr lang="en-GB" sz="2000" dirty="0" err="1">
                <a:solidFill>
                  <a:srgbClr val="001446"/>
                </a:solidFill>
                <a:latin typeface="Lato" panose="020F0502020204030203" pitchFamily="34" charset="0"/>
              </a:rPr>
              <a:t>Aaisha</a:t>
            </a:r>
            <a:r>
              <a:rPr lang="en-GB" sz="2000" dirty="0">
                <a:solidFill>
                  <a:srgbClr val="001446"/>
                </a:solidFill>
                <a:latin typeface="Lato" panose="020F0502020204030203" pitchFamily="34" charset="0"/>
              </a:rPr>
              <a:t> thinks that there is a problem with the game and keeps on playing and buying new levels. The next day she tries to make a call but her phone has no credit, even though she only topped up 3 days ago. </a:t>
            </a:r>
          </a:p>
          <a:p>
            <a:pPr marL="0" indent="0">
              <a:buNone/>
            </a:pPr>
            <a:endParaRPr lang="en-GB" sz="2000" dirty="0">
              <a:solidFill>
                <a:srgbClr val="001446"/>
              </a:solidFill>
              <a:latin typeface="Lato" panose="020F0502020204030203" pitchFamily="34" charset="0"/>
            </a:endParaRPr>
          </a:p>
          <a:p>
            <a:r>
              <a:rPr lang="en-GB" sz="2000" dirty="0">
                <a:solidFill>
                  <a:srgbClr val="001446"/>
                </a:solidFill>
                <a:latin typeface="Lato" panose="020F0502020204030203" pitchFamily="34" charset="0"/>
              </a:rPr>
              <a:t>What do you think has happened?</a:t>
            </a:r>
          </a:p>
          <a:p>
            <a:r>
              <a:rPr lang="en-GB" sz="2000" dirty="0">
                <a:solidFill>
                  <a:srgbClr val="001446"/>
                </a:solidFill>
                <a:latin typeface="Lato" panose="020F0502020204030203" pitchFamily="34" charset="0"/>
              </a:rPr>
              <a:t>What should </a:t>
            </a:r>
            <a:r>
              <a:rPr lang="en-GB" sz="2000" dirty="0" err="1">
                <a:solidFill>
                  <a:srgbClr val="001446"/>
                </a:solidFill>
                <a:latin typeface="Lato" panose="020F0502020204030203" pitchFamily="34" charset="0"/>
              </a:rPr>
              <a:t>Aaisha</a:t>
            </a:r>
            <a:r>
              <a:rPr lang="en-GB" sz="2000" dirty="0">
                <a:solidFill>
                  <a:srgbClr val="001446"/>
                </a:solidFill>
                <a:latin typeface="Lato" panose="020F0502020204030203" pitchFamily="34" charset="0"/>
              </a:rPr>
              <a:t> do now?</a:t>
            </a:r>
          </a:p>
          <a:p>
            <a:r>
              <a:rPr lang="en-GB" sz="2000" dirty="0">
                <a:solidFill>
                  <a:srgbClr val="001446"/>
                </a:solidFill>
                <a:latin typeface="Lato" panose="020F0502020204030203" pitchFamily="34" charset="0"/>
              </a:rPr>
              <a:t>What should </a:t>
            </a:r>
            <a:r>
              <a:rPr lang="en-GB" sz="2000" dirty="0" err="1">
                <a:solidFill>
                  <a:srgbClr val="001446"/>
                </a:solidFill>
                <a:latin typeface="Lato" panose="020F0502020204030203" pitchFamily="34" charset="0"/>
              </a:rPr>
              <a:t>Aaisha</a:t>
            </a:r>
            <a:r>
              <a:rPr lang="en-GB" sz="2000" dirty="0">
                <a:solidFill>
                  <a:srgbClr val="001446"/>
                </a:solidFill>
                <a:latin typeface="Lato" panose="020F0502020204030203" pitchFamily="34" charset="0"/>
              </a:rPr>
              <a:t> do in the future?</a:t>
            </a:r>
          </a:p>
          <a:p>
            <a:pPr marL="0" indent="0">
              <a:buNone/>
            </a:pPr>
            <a:endParaRPr lang="en-GB" sz="2000" dirty="0">
              <a:solidFill>
                <a:srgbClr val="001446"/>
              </a:solidFill>
              <a:latin typeface="Lato" panose="020F0502020204030203" pitchFamily="34" charset="0"/>
            </a:endParaRPr>
          </a:p>
        </p:txBody>
      </p:sp>
    </p:spTree>
    <p:extLst>
      <p:ext uri="{BB962C8B-B14F-4D97-AF65-F5344CB8AC3E}">
        <p14:creationId xmlns:p14="http://schemas.microsoft.com/office/powerpoint/2010/main" val="329720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AA2EE-05FB-4AB3-BC7C-AC66B7F9F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67" y="2711950"/>
            <a:ext cx="5187161" cy="3859248"/>
          </a:xfrm>
          <a:prstGeom prst="rect">
            <a:avLst/>
          </a:prstGeom>
        </p:spPr>
      </p:pic>
      <p:sp>
        <p:nvSpPr>
          <p:cNvPr id="9" name="Content Placeholder 2">
            <a:extLst>
              <a:ext uri="{FF2B5EF4-FFF2-40B4-BE49-F238E27FC236}">
                <a16:creationId xmlns:a16="http://schemas.microsoft.com/office/drawing/2014/main" id="{AA459E7C-6519-42D0-89CA-A8BF087F25E2}"/>
              </a:ext>
            </a:extLst>
          </p:cNvPr>
          <p:cNvSpPr>
            <a:spLocks noGrp="1"/>
          </p:cNvSpPr>
          <p:nvPr>
            <p:ph idx="1"/>
          </p:nvPr>
        </p:nvSpPr>
        <p:spPr>
          <a:xfrm>
            <a:off x="741845" y="621384"/>
            <a:ext cx="10767285" cy="1058330"/>
          </a:xfrm>
        </p:spPr>
        <p:txBody>
          <a:bodyPr>
            <a:noAutofit/>
          </a:bodyPr>
          <a:lstStyle/>
          <a:p>
            <a:pPr marL="0" indent="0">
              <a:lnSpc>
                <a:spcPct val="150000"/>
              </a:lnSpc>
              <a:buNone/>
            </a:pPr>
            <a:r>
              <a:rPr lang="en-GB" sz="2000" dirty="0">
                <a:solidFill>
                  <a:srgbClr val="001446"/>
                </a:solidFill>
                <a:latin typeface="Lato" panose="020F0502020204030203" pitchFamily="34" charset="0"/>
              </a:rPr>
              <a:t>Smartphones have a whole host of different functions, which means you don’t need to carry around individual items.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E.g. Calendars, calculators. </a:t>
            </a:r>
          </a:p>
        </p:txBody>
      </p:sp>
      <p:sp>
        <p:nvSpPr>
          <p:cNvPr id="10" name="Content Placeholder 2">
            <a:extLst>
              <a:ext uri="{FF2B5EF4-FFF2-40B4-BE49-F238E27FC236}">
                <a16:creationId xmlns:a16="http://schemas.microsoft.com/office/drawing/2014/main" id="{2FAE148A-19A5-4A36-9D20-90822EACEEC0}"/>
              </a:ext>
            </a:extLst>
          </p:cNvPr>
          <p:cNvSpPr txBox="1">
            <a:spLocks/>
          </p:cNvSpPr>
          <p:nvPr/>
        </p:nvSpPr>
        <p:spPr>
          <a:xfrm>
            <a:off x="6720374" y="3277493"/>
            <a:ext cx="4884724" cy="1535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600" b="1" dirty="0">
                <a:solidFill>
                  <a:srgbClr val="D40C49"/>
                </a:solidFill>
                <a:latin typeface="Lato" panose="020F0502020204030203" pitchFamily="34" charset="0"/>
              </a:rPr>
              <a:t>How many of these can you come up with?</a:t>
            </a:r>
          </a:p>
        </p:txBody>
      </p:sp>
      <p:sp>
        <p:nvSpPr>
          <p:cNvPr id="5" name="Rectangle 4">
            <a:extLst>
              <a:ext uri="{FF2B5EF4-FFF2-40B4-BE49-F238E27FC236}">
                <a16:creationId xmlns:a16="http://schemas.microsoft.com/office/drawing/2014/main" id="{16FAEE5B-7D1A-462C-8A01-0A1B156DA9A4}"/>
              </a:ext>
            </a:extLst>
          </p:cNvPr>
          <p:cNvSpPr/>
          <p:nvPr/>
        </p:nvSpPr>
        <p:spPr>
          <a:xfrm>
            <a:off x="10989364" y="0"/>
            <a:ext cx="1202635" cy="360588"/>
          </a:xfrm>
          <a:prstGeom prst="rect">
            <a:avLst/>
          </a:prstGeom>
          <a:solidFill>
            <a:srgbClr val="004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4627"/>
              </a:solidFill>
            </a:endParaRPr>
          </a:p>
        </p:txBody>
      </p:sp>
      <p:sp>
        <p:nvSpPr>
          <p:cNvPr id="7" name="TextBox 6">
            <a:extLst>
              <a:ext uri="{FF2B5EF4-FFF2-40B4-BE49-F238E27FC236}">
                <a16:creationId xmlns:a16="http://schemas.microsoft.com/office/drawing/2014/main" id="{F827C257-E822-4939-A93E-7D3FF5E9B1EB}"/>
              </a:ext>
            </a:extLst>
          </p:cNvPr>
          <p:cNvSpPr txBox="1"/>
          <p:nvPr/>
        </p:nvSpPr>
        <p:spPr>
          <a:xfrm>
            <a:off x="11148954" y="0"/>
            <a:ext cx="842176"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Starter</a:t>
            </a:r>
          </a:p>
        </p:txBody>
      </p:sp>
    </p:spTree>
    <p:extLst>
      <p:ext uri="{BB962C8B-B14F-4D97-AF65-F5344CB8AC3E}">
        <p14:creationId xmlns:p14="http://schemas.microsoft.com/office/powerpoint/2010/main" val="163337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3171E2-09A9-4D25-ABCC-0FD6F7092EEA}"/>
              </a:ext>
            </a:extLst>
          </p:cNvPr>
          <p:cNvSpPr/>
          <p:nvPr/>
        </p:nvSpPr>
        <p:spPr>
          <a:xfrm>
            <a:off x="10989364" y="0"/>
            <a:ext cx="1202635" cy="360588"/>
          </a:xfrm>
          <a:prstGeom prst="rect">
            <a:avLst/>
          </a:prstGeom>
          <a:solidFill>
            <a:srgbClr val="E7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TextBox 10">
            <a:extLst>
              <a:ext uri="{FF2B5EF4-FFF2-40B4-BE49-F238E27FC236}">
                <a16:creationId xmlns:a16="http://schemas.microsoft.com/office/drawing/2014/main" id="{9719AE11-FF2C-43E1-B2CD-3967411F630A}"/>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3</a:t>
            </a:r>
          </a:p>
        </p:txBody>
      </p:sp>
      <p:sp>
        <p:nvSpPr>
          <p:cNvPr id="7" name="Title 1">
            <a:extLst>
              <a:ext uri="{FF2B5EF4-FFF2-40B4-BE49-F238E27FC236}">
                <a16:creationId xmlns:a16="http://schemas.microsoft.com/office/drawing/2014/main" id="{95FBB97C-935B-404E-A30C-AFFA0DFF261B}"/>
              </a:ext>
            </a:extLst>
          </p:cNvPr>
          <p:cNvSpPr>
            <a:spLocks noGrp="1"/>
          </p:cNvSpPr>
          <p:nvPr>
            <p:ph type="title"/>
          </p:nvPr>
        </p:nvSpPr>
        <p:spPr>
          <a:xfrm>
            <a:off x="641495" y="969010"/>
            <a:ext cx="10525125" cy="949325"/>
          </a:xfrm>
        </p:spPr>
        <p:txBody>
          <a:bodyPr/>
          <a:lstStyle/>
          <a:p>
            <a:r>
              <a:rPr lang="en-GB" dirty="0">
                <a:solidFill>
                  <a:srgbClr val="001446"/>
                </a:solidFill>
                <a:latin typeface="Lato" panose="020F0502020204030203" pitchFamily="34" charset="0"/>
              </a:rPr>
              <a:t>Jordan</a:t>
            </a:r>
          </a:p>
        </p:txBody>
      </p:sp>
      <p:sp>
        <p:nvSpPr>
          <p:cNvPr id="10" name="Content Placeholder 2">
            <a:extLst>
              <a:ext uri="{FF2B5EF4-FFF2-40B4-BE49-F238E27FC236}">
                <a16:creationId xmlns:a16="http://schemas.microsoft.com/office/drawing/2014/main" id="{66D174E4-463F-49F9-834D-36854C2EE51B}"/>
              </a:ext>
            </a:extLst>
          </p:cNvPr>
          <p:cNvSpPr>
            <a:spLocks noGrp="1"/>
          </p:cNvSpPr>
          <p:nvPr>
            <p:ph idx="1"/>
          </p:nvPr>
        </p:nvSpPr>
        <p:spPr>
          <a:xfrm>
            <a:off x="641495" y="1916430"/>
            <a:ext cx="10515600" cy="4529138"/>
          </a:xfrm>
        </p:spPr>
        <p:txBody>
          <a:bodyPr>
            <a:noAutofit/>
          </a:bodyPr>
          <a:lstStyle/>
          <a:p>
            <a:pPr marL="0" indent="0">
              <a:buNone/>
            </a:pPr>
            <a:r>
              <a:rPr lang="en-GB" sz="2000" dirty="0">
                <a:solidFill>
                  <a:srgbClr val="001446"/>
                </a:solidFill>
                <a:latin typeface="Lato" panose="020F0502020204030203" pitchFamily="34" charset="0"/>
              </a:rPr>
              <a:t>Jordan is watching a TV show and wants to vote for his favourite group to win. He asks his parents if he can vote by calling the number but his mum says no because the calls and texts cost money.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When the group finish their final song Jordan sees an advert for the TV show’s free app. Jordan downloads the app because it says ‘vote for free’.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Jordan votes 5 times but then it stops him and says he cannot vote again. Jordan asks his mum to download the app and votes on her phone too.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His favourite band wins the show but his mum is not very happy when she checks Jordan’s and her own phone bill a month later!</a:t>
            </a:r>
          </a:p>
          <a:p>
            <a:pPr marL="0" indent="0">
              <a:buNone/>
            </a:pPr>
            <a:endParaRPr lang="en-GB" sz="2000" dirty="0">
              <a:solidFill>
                <a:srgbClr val="001446"/>
              </a:solidFill>
              <a:latin typeface="Lato" panose="020F0502020204030203" pitchFamily="34" charset="0"/>
            </a:endParaRPr>
          </a:p>
          <a:p>
            <a:r>
              <a:rPr lang="en-GB" sz="2000" dirty="0">
                <a:solidFill>
                  <a:srgbClr val="001446"/>
                </a:solidFill>
                <a:latin typeface="Lato" panose="020F0502020204030203" pitchFamily="34" charset="0"/>
              </a:rPr>
              <a:t>Why have they been charged?</a:t>
            </a:r>
          </a:p>
          <a:p>
            <a:r>
              <a:rPr lang="en-GB" sz="2000" dirty="0">
                <a:solidFill>
                  <a:srgbClr val="001446"/>
                </a:solidFill>
                <a:latin typeface="Lato" panose="020F0502020204030203" pitchFamily="34" charset="0"/>
              </a:rPr>
              <a:t>What should Jordan and his mum have done?</a:t>
            </a:r>
          </a:p>
          <a:p>
            <a:r>
              <a:rPr lang="en-GB" sz="2000" dirty="0">
                <a:solidFill>
                  <a:srgbClr val="001446"/>
                </a:solidFill>
                <a:latin typeface="Lato" panose="020F0502020204030203" pitchFamily="34" charset="0"/>
              </a:rPr>
              <a:t>What can they do now?</a:t>
            </a:r>
          </a:p>
        </p:txBody>
      </p:sp>
    </p:spTree>
    <p:extLst>
      <p:ext uri="{BB962C8B-B14F-4D97-AF65-F5344CB8AC3E}">
        <p14:creationId xmlns:p14="http://schemas.microsoft.com/office/powerpoint/2010/main" val="167638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3171E2-09A9-4D25-ABCC-0FD6F7092EEA}"/>
              </a:ext>
            </a:extLst>
          </p:cNvPr>
          <p:cNvSpPr/>
          <p:nvPr/>
        </p:nvSpPr>
        <p:spPr>
          <a:xfrm>
            <a:off x="10989364" y="0"/>
            <a:ext cx="1202635" cy="360588"/>
          </a:xfrm>
          <a:prstGeom prst="rect">
            <a:avLst/>
          </a:prstGeom>
          <a:solidFill>
            <a:srgbClr val="E7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TextBox 10">
            <a:extLst>
              <a:ext uri="{FF2B5EF4-FFF2-40B4-BE49-F238E27FC236}">
                <a16:creationId xmlns:a16="http://schemas.microsoft.com/office/drawing/2014/main" id="{9719AE11-FF2C-43E1-B2CD-3967411F630A}"/>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3</a:t>
            </a:r>
          </a:p>
        </p:txBody>
      </p:sp>
      <p:sp>
        <p:nvSpPr>
          <p:cNvPr id="7" name="Title 1">
            <a:extLst>
              <a:ext uri="{FF2B5EF4-FFF2-40B4-BE49-F238E27FC236}">
                <a16:creationId xmlns:a16="http://schemas.microsoft.com/office/drawing/2014/main" id="{95FBB97C-935B-404E-A30C-AFFA0DFF261B}"/>
              </a:ext>
            </a:extLst>
          </p:cNvPr>
          <p:cNvSpPr>
            <a:spLocks noGrp="1"/>
          </p:cNvSpPr>
          <p:nvPr>
            <p:ph type="title"/>
          </p:nvPr>
        </p:nvSpPr>
        <p:spPr>
          <a:xfrm>
            <a:off x="641495" y="969010"/>
            <a:ext cx="10525125" cy="949325"/>
          </a:xfrm>
        </p:spPr>
        <p:txBody>
          <a:bodyPr/>
          <a:lstStyle/>
          <a:p>
            <a:r>
              <a:rPr lang="en-GB" dirty="0">
                <a:solidFill>
                  <a:srgbClr val="001446"/>
                </a:solidFill>
                <a:latin typeface="Lato" panose="020F0502020204030203" pitchFamily="34" charset="0"/>
              </a:rPr>
              <a:t>Eliza	</a:t>
            </a:r>
          </a:p>
        </p:txBody>
      </p:sp>
      <p:sp>
        <p:nvSpPr>
          <p:cNvPr id="10" name="Content Placeholder 2">
            <a:extLst>
              <a:ext uri="{FF2B5EF4-FFF2-40B4-BE49-F238E27FC236}">
                <a16:creationId xmlns:a16="http://schemas.microsoft.com/office/drawing/2014/main" id="{66D174E4-463F-49F9-834D-36854C2EE51B}"/>
              </a:ext>
            </a:extLst>
          </p:cNvPr>
          <p:cNvSpPr>
            <a:spLocks noGrp="1"/>
          </p:cNvSpPr>
          <p:nvPr>
            <p:ph idx="1"/>
          </p:nvPr>
        </p:nvSpPr>
        <p:spPr>
          <a:xfrm>
            <a:off x="641495" y="1916430"/>
            <a:ext cx="10515600" cy="4529138"/>
          </a:xfrm>
        </p:spPr>
        <p:txBody>
          <a:bodyPr>
            <a:noAutofit/>
          </a:bodyPr>
          <a:lstStyle/>
          <a:p>
            <a:pPr marL="0" indent="0">
              <a:buNone/>
            </a:pPr>
            <a:r>
              <a:rPr lang="en-GB" sz="2000" dirty="0">
                <a:solidFill>
                  <a:srgbClr val="001446"/>
                </a:solidFill>
                <a:latin typeface="Lato" panose="020F0502020204030203" pitchFamily="34" charset="0"/>
              </a:rPr>
              <a:t>Eliza is browsing the internet on her iPhone and sees an ad for online dance and fitness classes. She clicks on the link to see what it’s about and when she’s done she realises she can’t close the ad.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The only thing she can tap on her screen is the ‘Subscribe’ button so she taps on it hoping that will get rid of the ad. She is then prompted with page that says ‘Welcome’ and has details on how to reply STOP to unsubscribe, but she closes it without looking at it.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Now Eliza is receiving every week a text message saying she’s been billed £3 to her phone bill and details on how to cancel this. She ignores them thinking she’s not used the service so why would she be billed?</a:t>
            </a:r>
          </a:p>
          <a:p>
            <a:pPr marL="0" indent="0">
              <a:buNone/>
            </a:pPr>
            <a:endParaRPr lang="en-GB" sz="2000" dirty="0">
              <a:solidFill>
                <a:srgbClr val="001446"/>
              </a:solidFill>
              <a:latin typeface="Lato" panose="020F0502020204030203" pitchFamily="34" charset="0"/>
            </a:endParaRPr>
          </a:p>
          <a:p>
            <a:r>
              <a:rPr lang="en-GB" sz="2000" dirty="0">
                <a:solidFill>
                  <a:srgbClr val="001446"/>
                </a:solidFill>
                <a:latin typeface="Lato" panose="020F0502020204030203" pitchFamily="34" charset="0"/>
              </a:rPr>
              <a:t>Is Eliza right to ignore the messages?</a:t>
            </a:r>
          </a:p>
          <a:p>
            <a:r>
              <a:rPr lang="en-GB" sz="2000" dirty="0">
                <a:solidFill>
                  <a:srgbClr val="001446"/>
                </a:solidFill>
                <a:latin typeface="Lato" panose="020F0502020204030203" pitchFamily="34" charset="0"/>
              </a:rPr>
              <a:t>Should Eliza text ‘STOP’ to stop the app sending her messages?</a:t>
            </a:r>
          </a:p>
        </p:txBody>
      </p:sp>
    </p:spTree>
    <p:extLst>
      <p:ext uri="{BB962C8B-B14F-4D97-AF65-F5344CB8AC3E}">
        <p14:creationId xmlns:p14="http://schemas.microsoft.com/office/powerpoint/2010/main" val="170879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3171E2-09A9-4D25-ABCC-0FD6F7092EEA}"/>
              </a:ext>
            </a:extLst>
          </p:cNvPr>
          <p:cNvSpPr/>
          <p:nvPr/>
        </p:nvSpPr>
        <p:spPr>
          <a:xfrm>
            <a:off x="10989364" y="0"/>
            <a:ext cx="1202635" cy="360588"/>
          </a:xfrm>
          <a:prstGeom prst="rect">
            <a:avLst/>
          </a:prstGeom>
          <a:solidFill>
            <a:srgbClr val="E7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TextBox 10">
            <a:extLst>
              <a:ext uri="{FF2B5EF4-FFF2-40B4-BE49-F238E27FC236}">
                <a16:creationId xmlns:a16="http://schemas.microsoft.com/office/drawing/2014/main" id="{9719AE11-FF2C-43E1-B2CD-3967411F630A}"/>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3</a:t>
            </a:r>
          </a:p>
        </p:txBody>
      </p:sp>
      <p:sp>
        <p:nvSpPr>
          <p:cNvPr id="7" name="Title 1">
            <a:extLst>
              <a:ext uri="{FF2B5EF4-FFF2-40B4-BE49-F238E27FC236}">
                <a16:creationId xmlns:a16="http://schemas.microsoft.com/office/drawing/2014/main" id="{95FBB97C-935B-404E-A30C-AFFA0DFF261B}"/>
              </a:ext>
            </a:extLst>
          </p:cNvPr>
          <p:cNvSpPr>
            <a:spLocks noGrp="1"/>
          </p:cNvSpPr>
          <p:nvPr>
            <p:ph type="title"/>
          </p:nvPr>
        </p:nvSpPr>
        <p:spPr>
          <a:xfrm>
            <a:off x="641495" y="969010"/>
            <a:ext cx="10525125" cy="949325"/>
          </a:xfrm>
        </p:spPr>
        <p:txBody>
          <a:bodyPr/>
          <a:lstStyle/>
          <a:p>
            <a:r>
              <a:rPr lang="en-GB" dirty="0" err="1">
                <a:solidFill>
                  <a:srgbClr val="001446"/>
                </a:solidFill>
                <a:latin typeface="Lato" panose="020F0502020204030203" pitchFamily="34" charset="0"/>
              </a:rPr>
              <a:t>Matas</a:t>
            </a:r>
            <a:r>
              <a:rPr lang="en-GB" dirty="0">
                <a:solidFill>
                  <a:srgbClr val="001446"/>
                </a:solidFill>
                <a:latin typeface="Lato" panose="020F0502020204030203" pitchFamily="34" charset="0"/>
              </a:rPr>
              <a:t>		</a:t>
            </a:r>
          </a:p>
        </p:txBody>
      </p:sp>
      <p:sp>
        <p:nvSpPr>
          <p:cNvPr id="10" name="Content Placeholder 2">
            <a:extLst>
              <a:ext uri="{FF2B5EF4-FFF2-40B4-BE49-F238E27FC236}">
                <a16:creationId xmlns:a16="http://schemas.microsoft.com/office/drawing/2014/main" id="{66D174E4-463F-49F9-834D-36854C2EE51B}"/>
              </a:ext>
            </a:extLst>
          </p:cNvPr>
          <p:cNvSpPr>
            <a:spLocks noGrp="1"/>
          </p:cNvSpPr>
          <p:nvPr>
            <p:ph idx="1"/>
          </p:nvPr>
        </p:nvSpPr>
        <p:spPr>
          <a:xfrm>
            <a:off x="641494" y="1847850"/>
            <a:ext cx="10525125" cy="4529138"/>
          </a:xfrm>
        </p:spPr>
        <p:txBody>
          <a:bodyPr>
            <a:noAutofit/>
          </a:bodyPr>
          <a:lstStyle/>
          <a:p>
            <a:pPr marL="0" indent="0">
              <a:buNone/>
            </a:pPr>
            <a:r>
              <a:rPr lang="en-GB" sz="2000" dirty="0" err="1">
                <a:solidFill>
                  <a:srgbClr val="001446"/>
                </a:solidFill>
                <a:latin typeface="Lato" panose="020F0502020204030203" pitchFamily="34" charset="0"/>
              </a:rPr>
              <a:t>Matas’s</a:t>
            </a:r>
            <a:r>
              <a:rPr lang="en-GB" sz="2000" dirty="0">
                <a:solidFill>
                  <a:srgbClr val="001446"/>
                </a:solidFill>
                <a:latin typeface="Lato" panose="020F0502020204030203" pitchFamily="34" charset="0"/>
              </a:rPr>
              <a:t> little brother is 6 and loves Monster Trucks.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likes to show his little brother videos and pictures on the family tablet. One day they see an advert for a Monster Truck game called Monster Marvels.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checks the age rating and notices that the game is free so he downloads it.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also notices you can chat on the game, so he turns this off and tells his parents about the game. His little brother loves Monster Marvels and is doing really well.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He shows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a new truck he bought that is really fast and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shows him that he can add better tyres and nitro boosts to make the truck go even faster.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makes sure he is always around when his brother is on the tablet and they sometimes watch each other playing games.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A week later </a:t>
            </a:r>
            <a:r>
              <a:rPr lang="en-GB" sz="2000" dirty="0" err="1">
                <a:solidFill>
                  <a:srgbClr val="001446"/>
                </a:solidFill>
                <a:latin typeface="Lato" panose="020F0502020204030203" pitchFamily="34" charset="0"/>
              </a:rPr>
              <a:t>Matas’s</a:t>
            </a:r>
            <a:r>
              <a:rPr lang="en-GB" sz="2000" dirty="0">
                <a:solidFill>
                  <a:srgbClr val="001446"/>
                </a:solidFill>
                <a:latin typeface="Lato" panose="020F0502020204030203" pitchFamily="34" charset="0"/>
              </a:rPr>
              <a:t> mum is really shocked and confused when she finds 5 payments of £19.99 on her phone bill. She assumes it is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and starts to tell him off, but he tells her it can’t be him. </a:t>
            </a:r>
            <a:br>
              <a:rPr lang="en-GB" sz="2000" dirty="0">
                <a:solidFill>
                  <a:srgbClr val="001446"/>
                </a:solidFill>
                <a:latin typeface="Lato" panose="020F0502020204030203" pitchFamily="34" charset="0"/>
              </a:rPr>
            </a:br>
            <a:endParaRPr lang="en-GB" sz="2000" dirty="0">
              <a:solidFill>
                <a:srgbClr val="001446"/>
              </a:solidFill>
              <a:latin typeface="Lato" panose="020F0502020204030203" pitchFamily="34" charset="0"/>
            </a:endParaRPr>
          </a:p>
          <a:p>
            <a:r>
              <a:rPr lang="en-GB" sz="2000" dirty="0">
                <a:solidFill>
                  <a:srgbClr val="001446"/>
                </a:solidFill>
                <a:latin typeface="Lato" panose="020F0502020204030203" pitchFamily="34" charset="0"/>
              </a:rPr>
              <a:t>How can you spend money on a free game?</a:t>
            </a:r>
          </a:p>
          <a:p>
            <a:r>
              <a:rPr lang="en-GB" sz="2000" dirty="0">
                <a:solidFill>
                  <a:srgbClr val="001446"/>
                </a:solidFill>
                <a:latin typeface="Lato" panose="020F0502020204030203" pitchFamily="34" charset="0"/>
              </a:rPr>
              <a:t>What else could </a:t>
            </a:r>
            <a:r>
              <a:rPr lang="en-GB" sz="2000" dirty="0" err="1">
                <a:solidFill>
                  <a:srgbClr val="001446"/>
                </a:solidFill>
                <a:latin typeface="Lato" panose="020F0502020204030203" pitchFamily="34" charset="0"/>
              </a:rPr>
              <a:t>Matas</a:t>
            </a:r>
            <a:r>
              <a:rPr lang="en-GB" sz="2000" dirty="0">
                <a:solidFill>
                  <a:srgbClr val="001446"/>
                </a:solidFill>
                <a:latin typeface="Lato" panose="020F0502020204030203" pitchFamily="34" charset="0"/>
              </a:rPr>
              <a:t> have done before downloading the game for his little brother?</a:t>
            </a:r>
          </a:p>
          <a:p>
            <a:r>
              <a:rPr lang="en-GB" sz="2000" dirty="0">
                <a:solidFill>
                  <a:srgbClr val="001446"/>
                </a:solidFill>
                <a:latin typeface="Lato" panose="020F0502020204030203" pitchFamily="34" charset="0"/>
              </a:rPr>
              <a:t>Is there anything that </a:t>
            </a:r>
            <a:r>
              <a:rPr lang="en-GB" sz="2000" dirty="0" err="1">
                <a:solidFill>
                  <a:srgbClr val="001446"/>
                </a:solidFill>
                <a:latin typeface="Lato" panose="020F0502020204030203" pitchFamily="34" charset="0"/>
              </a:rPr>
              <a:t>Matas’s</a:t>
            </a:r>
            <a:r>
              <a:rPr lang="en-GB" sz="2000" dirty="0">
                <a:solidFill>
                  <a:srgbClr val="001446"/>
                </a:solidFill>
                <a:latin typeface="Lato" panose="020F0502020204030203" pitchFamily="34" charset="0"/>
              </a:rPr>
              <a:t> parents could have done to stop this happening?</a:t>
            </a:r>
          </a:p>
          <a:p>
            <a:pPr marL="0" indent="0">
              <a:buNone/>
            </a:pPr>
            <a:endParaRPr lang="en-GB" sz="2000" dirty="0">
              <a:solidFill>
                <a:srgbClr val="001446"/>
              </a:solidFill>
              <a:latin typeface="Lato" panose="020F0502020204030203" pitchFamily="34" charset="0"/>
            </a:endParaRPr>
          </a:p>
        </p:txBody>
      </p:sp>
    </p:spTree>
    <p:extLst>
      <p:ext uri="{BB962C8B-B14F-4D97-AF65-F5344CB8AC3E}">
        <p14:creationId xmlns:p14="http://schemas.microsoft.com/office/powerpoint/2010/main" val="296538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3171E2-09A9-4D25-ABCC-0FD6F7092EEA}"/>
              </a:ext>
            </a:extLst>
          </p:cNvPr>
          <p:cNvSpPr/>
          <p:nvPr/>
        </p:nvSpPr>
        <p:spPr>
          <a:xfrm>
            <a:off x="10989364" y="0"/>
            <a:ext cx="1202635" cy="360588"/>
          </a:xfrm>
          <a:prstGeom prst="rect">
            <a:avLst/>
          </a:prstGeom>
          <a:solidFill>
            <a:srgbClr val="E7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TextBox 10">
            <a:extLst>
              <a:ext uri="{FF2B5EF4-FFF2-40B4-BE49-F238E27FC236}">
                <a16:creationId xmlns:a16="http://schemas.microsoft.com/office/drawing/2014/main" id="{9719AE11-FF2C-43E1-B2CD-3967411F630A}"/>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3</a:t>
            </a:r>
          </a:p>
        </p:txBody>
      </p:sp>
      <p:sp>
        <p:nvSpPr>
          <p:cNvPr id="7" name="Title 1">
            <a:extLst>
              <a:ext uri="{FF2B5EF4-FFF2-40B4-BE49-F238E27FC236}">
                <a16:creationId xmlns:a16="http://schemas.microsoft.com/office/drawing/2014/main" id="{95FBB97C-935B-404E-A30C-AFFA0DFF261B}"/>
              </a:ext>
            </a:extLst>
          </p:cNvPr>
          <p:cNvSpPr>
            <a:spLocks noGrp="1"/>
          </p:cNvSpPr>
          <p:nvPr>
            <p:ph type="title"/>
          </p:nvPr>
        </p:nvSpPr>
        <p:spPr>
          <a:xfrm>
            <a:off x="641495" y="969010"/>
            <a:ext cx="10525125" cy="949325"/>
          </a:xfrm>
        </p:spPr>
        <p:txBody>
          <a:bodyPr/>
          <a:lstStyle/>
          <a:p>
            <a:r>
              <a:rPr lang="en-GB" dirty="0">
                <a:solidFill>
                  <a:srgbClr val="001446"/>
                </a:solidFill>
                <a:latin typeface="Lato" panose="020F0502020204030203" pitchFamily="34" charset="0"/>
              </a:rPr>
              <a:t>Nana			</a:t>
            </a:r>
          </a:p>
        </p:txBody>
      </p:sp>
      <p:sp>
        <p:nvSpPr>
          <p:cNvPr id="10" name="Content Placeholder 2">
            <a:extLst>
              <a:ext uri="{FF2B5EF4-FFF2-40B4-BE49-F238E27FC236}">
                <a16:creationId xmlns:a16="http://schemas.microsoft.com/office/drawing/2014/main" id="{66D174E4-463F-49F9-834D-36854C2EE51B}"/>
              </a:ext>
            </a:extLst>
          </p:cNvPr>
          <p:cNvSpPr>
            <a:spLocks noGrp="1"/>
          </p:cNvSpPr>
          <p:nvPr>
            <p:ph idx="1"/>
          </p:nvPr>
        </p:nvSpPr>
        <p:spPr>
          <a:xfrm>
            <a:off x="641495" y="1847850"/>
            <a:ext cx="10515600" cy="4529138"/>
          </a:xfrm>
        </p:spPr>
        <p:txBody>
          <a:bodyPr>
            <a:noAutofit/>
          </a:bodyPr>
          <a:lstStyle/>
          <a:p>
            <a:pPr marL="0" indent="0">
              <a:buNone/>
            </a:pPr>
            <a:r>
              <a:rPr lang="en-GB" sz="2000" dirty="0">
                <a:solidFill>
                  <a:srgbClr val="001446"/>
                </a:solidFill>
                <a:latin typeface="Lato" panose="020F0502020204030203" pitchFamily="34" charset="0"/>
              </a:rPr>
              <a:t>Nana has been given his first phone. He has a contract with a small amount of data, minutes and texts. Nana is very sensible and asks his dad before downloading apps. </a:t>
            </a:r>
            <a:r>
              <a:rPr lang="en-GB" sz="2000">
                <a:solidFill>
                  <a:srgbClr val="001446"/>
                </a:solidFill>
                <a:latin typeface="Lato" panose="020F0502020204030203" pitchFamily="34" charset="0"/>
              </a:rPr>
              <a:t>They </a:t>
            </a:r>
            <a:r>
              <a:rPr lang="en-GB" sz="2000" dirty="0">
                <a:solidFill>
                  <a:srgbClr val="001446"/>
                </a:solidFill>
                <a:latin typeface="Lato" panose="020F0502020204030203" pitchFamily="34" charset="0"/>
              </a:rPr>
              <a:t>look up any apps they are not sure about to keep Nana safe.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Nana sees a music app that has a free trial and wants to download it. Nana and his dad read the terms and conditions. It says “Free for the first 2 months and £2 per month subscription afterwards. Minimum subscription 12 months. We reserve the right to increase our prices.” His dad agrees but reminds Nana that he needs to set a reminder of when to cancel the trial so that he does not start paying. </a:t>
            </a: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Nana gets the reminder before the end of his free trial but is unsure what to do as he really likes the app. </a:t>
            </a:r>
          </a:p>
          <a:p>
            <a:pPr marL="0" indent="0">
              <a:buNone/>
            </a:pPr>
            <a:endParaRPr lang="en-GB" sz="2000" dirty="0">
              <a:solidFill>
                <a:srgbClr val="001446"/>
              </a:solidFill>
              <a:latin typeface="Lato" panose="020F0502020204030203" pitchFamily="34" charset="0"/>
            </a:endParaRPr>
          </a:p>
          <a:p>
            <a:r>
              <a:rPr lang="en-GB" sz="2000" dirty="0">
                <a:solidFill>
                  <a:srgbClr val="001446"/>
                </a:solidFill>
                <a:latin typeface="Lato" panose="020F0502020204030203" pitchFamily="34" charset="0"/>
              </a:rPr>
              <a:t>How much will it cost Nana if he cancels now?</a:t>
            </a:r>
          </a:p>
          <a:p>
            <a:r>
              <a:rPr lang="en-GB" sz="2000" dirty="0">
                <a:solidFill>
                  <a:srgbClr val="001446"/>
                </a:solidFill>
                <a:latin typeface="Lato" panose="020F0502020204030203" pitchFamily="34" charset="0"/>
              </a:rPr>
              <a:t>How much will it cost Nana if he uses the app for the next 2 months but then cancels it?</a:t>
            </a:r>
          </a:p>
          <a:p>
            <a:r>
              <a:rPr lang="en-GB" sz="2000" dirty="0">
                <a:solidFill>
                  <a:srgbClr val="001446"/>
                </a:solidFill>
                <a:latin typeface="Lato" panose="020F0502020204030203" pitchFamily="34" charset="0"/>
              </a:rPr>
              <a:t>Do you think Nana should keep the app?</a:t>
            </a:r>
          </a:p>
        </p:txBody>
      </p:sp>
    </p:spTree>
    <p:extLst>
      <p:ext uri="{BB962C8B-B14F-4D97-AF65-F5344CB8AC3E}">
        <p14:creationId xmlns:p14="http://schemas.microsoft.com/office/powerpoint/2010/main" val="53957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490" y="2057047"/>
            <a:ext cx="11324340" cy="2006141"/>
          </a:xfrm>
        </p:spPr>
        <p:txBody>
          <a:bodyPr>
            <a:noAutofit/>
          </a:bodyPr>
          <a:lstStyle/>
          <a:p>
            <a:pPr marL="0" lvl="0" indent="0">
              <a:buNone/>
            </a:pPr>
            <a:r>
              <a:rPr lang="en-GB" sz="2000" dirty="0">
                <a:solidFill>
                  <a:srgbClr val="001446"/>
                </a:solidFill>
                <a:latin typeface="Lato" panose="020F0502020204030203" pitchFamily="34" charset="0"/>
              </a:rPr>
              <a:t>Create a top tips poster to help others avoid any </a:t>
            </a:r>
            <a:r>
              <a:rPr lang="en-GB" sz="2000" i="1" dirty="0">
                <a:solidFill>
                  <a:srgbClr val="001446"/>
                </a:solidFill>
                <a:latin typeface="Lato" panose="020F0502020204030203" pitchFamily="34" charset="0"/>
              </a:rPr>
              <a:t>bill shocks </a:t>
            </a:r>
            <a:r>
              <a:rPr lang="en-GB" sz="2000" dirty="0">
                <a:solidFill>
                  <a:srgbClr val="001446"/>
                </a:solidFill>
                <a:latin typeface="Lato" panose="020F0502020204030203" pitchFamily="34" charset="0"/>
              </a:rPr>
              <a:t>or accidentally spending real money. </a:t>
            </a:r>
          </a:p>
          <a:p>
            <a:pPr marL="0" lvl="0" indent="0">
              <a:buNone/>
            </a:pPr>
            <a:r>
              <a:rPr lang="en-GB" sz="2000" dirty="0">
                <a:solidFill>
                  <a:srgbClr val="001446"/>
                </a:solidFill>
                <a:latin typeface="Lato" panose="020F0502020204030203" pitchFamily="34" charset="0"/>
              </a:rPr>
              <a:t>Your poster should:</a:t>
            </a:r>
          </a:p>
          <a:p>
            <a:r>
              <a:rPr lang="en-GB" sz="2000" dirty="0">
                <a:solidFill>
                  <a:srgbClr val="001446"/>
                </a:solidFill>
                <a:latin typeface="Lato" panose="020F0502020204030203" pitchFamily="34" charset="0"/>
              </a:rPr>
              <a:t>Have at least 3 top tips</a:t>
            </a:r>
          </a:p>
          <a:p>
            <a:r>
              <a:rPr lang="en-GB" sz="2000" dirty="0">
                <a:solidFill>
                  <a:srgbClr val="001446"/>
                </a:solidFill>
                <a:latin typeface="Lato" panose="020F0502020204030203" pitchFamily="34" charset="0"/>
              </a:rPr>
              <a:t>Be clear and well presented</a:t>
            </a:r>
          </a:p>
          <a:p>
            <a:r>
              <a:rPr lang="en-GB" sz="2000" dirty="0">
                <a:solidFill>
                  <a:srgbClr val="001446"/>
                </a:solidFill>
                <a:latin typeface="Lato" panose="020F0502020204030203" pitchFamily="34" charset="0"/>
              </a:rPr>
              <a:t>Be aimed at young people aged 8-11 years old</a:t>
            </a:r>
          </a:p>
          <a:p>
            <a:pPr marL="0" lvl="0" indent="0">
              <a:buNone/>
            </a:pPr>
            <a:endParaRPr lang="en-GB" sz="2000" dirty="0">
              <a:solidFill>
                <a:srgbClr val="001446"/>
              </a:solidFill>
              <a:latin typeface="Lato" panose="020F0502020204030203" pitchFamily="34" charset="0"/>
            </a:endParaRPr>
          </a:p>
          <a:p>
            <a:pPr marL="0" lvl="0" indent="0">
              <a:buNone/>
            </a:pPr>
            <a:endParaRPr lang="en-GB" sz="2000" dirty="0">
              <a:solidFill>
                <a:srgbClr val="001446"/>
              </a:solidFill>
              <a:latin typeface="Lato" panose="020F0502020204030203" pitchFamily="34" charset="0"/>
            </a:endParaRPr>
          </a:p>
        </p:txBody>
      </p:sp>
      <p:sp>
        <p:nvSpPr>
          <p:cNvPr id="7" name="Title 1">
            <a:extLst>
              <a:ext uri="{FF2B5EF4-FFF2-40B4-BE49-F238E27FC236}">
                <a16:creationId xmlns:a16="http://schemas.microsoft.com/office/drawing/2014/main" id="{AF71A772-99D9-4551-880B-189D2A470505}"/>
              </a:ext>
            </a:extLst>
          </p:cNvPr>
          <p:cNvSpPr txBox="1">
            <a:spLocks/>
          </p:cNvSpPr>
          <p:nvPr/>
        </p:nvSpPr>
        <p:spPr>
          <a:xfrm>
            <a:off x="650490" y="623053"/>
            <a:ext cx="8630670" cy="1433994"/>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1446"/>
                </a:solidFill>
                <a:latin typeface="Lato" panose="020F0502020204030203" pitchFamily="34" charset="0"/>
              </a:rPr>
              <a:t>What have you learnt today?</a:t>
            </a:r>
          </a:p>
        </p:txBody>
      </p:sp>
      <p:sp>
        <p:nvSpPr>
          <p:cNvPr id="2" name="Rectangle 1">
            <a:extLst>
              <a:ext uri="{FF2B5EF4-FFF2-40B4-BE49-F238E27FC236}">
                <a16:creationId xmlns:a16="http://schemas.microsoft.com/office/drawing/2014/main" id="{CD358442-7DEA-493B-889B-B719AA2E9809}"/>
              </a:ext>
            </a:extLst>
          </p:cNvPr>
          <p:cNvSpPr/>
          <p:nvPr/>
        </p:nvSpPr>
        <p:spPr>
          <a:xfrm>
            <a:off x="171450" y="4206240"/>
            <a:ext cx="11859180" cy="2274570"/>
          </a:xfrm>
          <a:prstGeom prst="rect">
            <a:avLst/>
          </a:prstGeom>
          <a:noFill/>
          <a:ln>
            <a:solidFill>
              <a:srgbClr val="D40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8" name="Picture 7">
            <a:extLst>
              <a:ext uri="{FF2B5EF4-FFF2-40B4-BE49-F238E27FC236}">
                <a16:creationId xmlns:a16="http://schemas.microsoft.com/office/drawing/2014/main" id="{1A9E7081-5773-46EB-BB16-1726DB3BF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1944" y="4652010"/>
            <a:ext cx="2092886" cy="1828800"/>
          </a:xfrm>
          <a:prstGeom prst="rect">
            <a:avLst/>
          </a:prstGeom>
        </p:spPr>
      </p:pic>
      <p:sp>
        <p:nvSpPr>
          <p:cNvPr id="9" name="Content Placeholder 2">
            <a:extLst>
              <a:ext uri="{FF2B5EF4-FFF2-40B4-BE49-F238E27FC236}">
                <a16:creationId xmlns:a16="http://schemas.microsoft.com/office/drawing/2014/main" id="{23638FDC-936E-4B92-9C54-172B01A0C3CA}"/>
              </a:ext>
            </a:extLst>
          </p:cNvPr>
          <p:cNvSpPr txBox="1">
            <a:spLocks/>
          </p:cNvSpPr>
          <p:nvPr/>
        </p:nvSpPr>
        <p:spPr>
          <a:xfrm>
            <a:off x="308610" y="4333352"/>
            <a:ext cx="10069830" cy="271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rgbClr val="D40C49"/>
                </a:solidFill>
                <a:latin typeface="Lato" panose="020F0502020204030203" pitchFamily="34" charset="0"/>
              </a:rPr>
              <a:t>Think…</a:t>
            </a:r>
          </a:p>
          <a:p>
            <a:r>
              <a:rPr lang="en-GB" sz="2000" dirty="0">
                <a:solidFill>
                  <a:srgbClr val="001446"/>
                </a:solidFill>
                <a:latin typeface="Lato" panose="020F0502020204030203" pitchFamily="34" charset="0"/>
              </a:rPr>
              <a:t>Is it always clear if something is going to cost money or pay-as-you-go credit?</a:t>
            </a:r>
          </a:p>
          <a:p>
            <a:r>
              <a:rPr lang="en-GB" sz="2000" dirty="0">
                <a:solidFill>
                  <a:srgbClr val="001446"/>
                </a:solidFill>
                <a:latin typeface="Lato" panose="020F0502020204030203" pitchFamily="34" charset="0"/>
              </a:rPr>
              <a:t>What words should you look for in order to know if something is going to cost money?</a:t>
            </a:r>
          </a:p>
          <a:p>
            <a:r>
              <a:rPr lang="en-GB" sz="2000" dirty="0">
                <a:solidFill>
                  <a:srgbClr val="001446"/>
                </a:solidFill>
                <a:latin typeface="Lato" panose="020F0502020204030203" pitchFamily="34" charset="0"/>
              </a:rPr>
              <a:t>What can people do to avoid </a:t>
            </a:r>
            <a:r>
              <a:rPr lang="en-GB" sz="2000" i="1" dirty="0">
                <a:solidFill>
                  <a:srgbClr val="001446"/>
                </a:solidFill>
                <a:latin typeface="Lato" panose="020F0502020204030203" pitchFamily="34" charset="0"/>
              </a:rPr>
              <a:t>bill shock</a:t>
            </a:r>
            <a:r>
              <a:rPr lang="en-GB" sz="2000" dirty="0">
                <a:solidFill>
                  <a:srgbClr val="001446"/>
                </a:solidFill>
                <a:latin typeface="Lato" panose="020F0502020204030203" pitchFamily="34" charset="0"/>
              </a:rPr>
              <a:t>?</a:t>
            </a:r>
          </a:p>
          <a:p>
            <a:r>
              <a:rPr lang="en-GB" sz="2000" dirty="0">
                <a:solidFill>
                  <a:srgbClr val="001446"/>
                </a:solidFill>
                <a:latin typeface="Lato" panose="020F0502020204030203" pitchFamily="34" charset="0"/>
              </a:rPr>
              <a:t>What should someone do before spending any money on their phone?</a:t>
            </a:r>
          </a:p>
          <a:p>
            <a:pPr marL="0" indent="0">
              <a:buFont typeface="Arial" panose="020B0604020202020204" pitchFamily="34" charset="0"/>
              <a:buNone/>
            </a:pPr>
            <a:endParaRPr lang="en-GB" sz="2000" dirty="0">
              <a:solidFill>
                <a:srgbClr val="001446"/>
              </a:solidFill>
              <a:latin typeface="Lato" panose="020F0502020204030203" pitchFamily="34" charset="0"/>
            </a:endParaRPr>
          </a:p>
        </p:txBody>
      </p:sp>
      <p:sp>
        <p:nvSpPr>
          <p:cNvPr id="10" name="Rectangle 9">
            <a:extLst>
              <a:ext uri="{FF2B5EF4-FFF2-40B4-BE49-F238E27FC236}">
                <a16:creationId xmlns:a16="http://schemas.microsoft.com/office/drawing/2014/main" id="{11D90201-7C85-4F20-A9B3-C13BD6F0E613}"/>
              </a:ext>
            </a:extLst>
          </p:cNvPr>
          <p:cNvSpPr/>
          <p:nvPr/>
        </p:nvSpPr>
        <p:spPr>
          <a:xfrm>
            <a:off x="10989364" y="0"/>
            <a:ext cx="1202635" cy="360588"/>
          </a:xfrm>
          <a:prstGeom prst="rect">
            <a:avLst/>
          </a:prstGeom>
          <a:solidFill>
            <a:srgbClr val="125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TextBox 10">
            <a:extLst>
              <a:ext uri="{FF2B5EF4-FFF2-40B4-BE49-F238E27FC236}">
                <a16:creationId xmlns:a16="http://schemas.microsoft.com/office/drawing/2014/main" id="{A5D04858-BA75-4E35-A627-B97A3DC26827}"/>
              </a:ext>
            </a:extLst>
          </p:cNvPr>
          <p:cNvSpPr txBox="1"/>
          <p:nvPr/>
        </p:nvSpPr>
        <p:spPr>
          <a:xfrm>
            <a:off x="11097537" y="11017"/>
            <a:ext cx="986287"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Revision</a:t>
            </a:r>
          </a:p>
        </p:txBody>
      </p:sp>
    </p:spTree>
    <p:extLst>
      <p:ext uri="{BB962C8B-B14F-4D97-AF65-F5344CB8AC3E}">
        <p14:creationId xmlns:p14="http://schemas.microsoft.com/office/powerpoint/2010/main" val="211548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EF87119-2379-46FC-B85B-188E14C0CF11}"/>
              </a:ext>
            </a:extLst>
          </p:cNvPr>
          <p:cNvSpPr txBox="1">
            <a:spLocks/>
          </p:cNvSpPr>
          <p:nvPr/>
        </p:nvSpPr>
        <p:spPr>
          <a:xfrm>
            <a:off x="673546" y="679447"/>
            <a:ext cx="11140199" cy="53354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001446"/>
                </a:solidFill>
                <a:latin typeface="Lato" panose="020F0502020204030203" pitchFamily="34" charset="0"/>
              </a:rPr>
              <a:t>This lesson was created by us, the Phone-paid Services Authority in collaboration with </a:t>
            </a:r>
            <a:r>
              <a:rPr lang="en-GB" sz="1400" dirty="0" err="1">
                <a:solidFill>
                  <a:srgbClr val="001446"/>
                </a:solidFill>
                <a:latin typeface="Lato" panose="020F0502020204030203" pitchFamily="34" charset="0"/>
              </a:rPr>
              <a:t>Childnet</a:t>
            </a:r>
            <a:r>
              <a:rPr lang="en-GB" sz="1400" dirty="0">
                <a:solidFill>
                  <a:srgbClr val="001446"/>
                </a:solidFill>
                <a:latin typeface="Lato" panose="020F0502020204030203" pitchFamily="34" charset="0"/>
              </a:rPr>
              <a:t> International. </a:t>
            </a:r>
          </a:p>
          <a:p>
            <a:pPr marL="0" indent="0">
              <a:buNone/>
            </a:pPr>
            <a:endParaRPr lang="en-GB" sz="1400" dirty="0">
              <a:solidFill>
                <a:srgbClr val="001446"/>
              </a:solidFill>
              <a:latin typeface="Lato" panose="020F0502020204030203" pitchFamily="34" charset="0"/>
            </a:endParaRPr>
          </a:p>
          <a:p>
            <a:pPr marL="0" indent="0">
              <a:buNone/>
            </a:pPr>
            <a:endParaRPr lang="en-GB" sz="1400" dirty="0">
              <a:solidFill>
                <a:srgbClr val="001446"/>
              </a:solidFill>
              <a:latin typeface="Lato" panose="020F0502020204030203" pitchFamily="34" charset="0"/>
            </a:endParaRPr>
          </a:p>
          <a:p>
            <a:pPr marL="0" indent="0">
              <a:buNone/>
            </a:pPr>
            <a:br>
              <a:rPr lang="en-GB" sz="1400" dirty="0">
                <a:solidFill>
                  <a:srgbClr val="001446"/>
                </a:solidFill>
                <a:latin typeface="Lato" panose="020F0502020204030203" pitchFamily="34" charset="0"/>
              </a:rPr>
            </a:br>
            <a:r>
              <a:rPr lang="en-GB" sz="1400" dirty="0">
                <a:solidFill>
                  <a:srgbClr val="001446"/>
                </a:solidFill>
                <a:latin typeface="Lato" panose="020F0502020204030203" pitchFamily="34" charset="0"/>
              </a:rPr>
              <a:t>The Phone-paid Services Authority is the UK regulator for content, goods and services charged to a phone bill or pay-as-you-go credit. They include directory enquiries, voting on TV talent shows, donating to charity by text or downloading apps on your mobile phone.</a:t>
            </a:r>
            <a:br>
              <a:rPr lang="en-GB" sz="1400" dirty="0">
                <a:solidFill>
                  <a:srgbClr val="001446"/>
                </a:solidFill>
                <a:latin typeface="Lato" panose="020F0502020204030203" pitchFamily="34" charset="0"/>
              </a:rPr>
            </a:br>
            <a:r>
              <a:rPr lang="en-GB" sz="1400" dirty="0">
                <a:solidFill>
                  <a:srgbClr val="001446"/>
                </a:solidFill>
                <a:latin typeface="Lato" panose="020F0502020204030203" pitchFamily="34" charset="0"/>
              </a:rPr>
              <a:t>www.psauthority.org.uk</a:t>
            </a:r>
            <a:br>
              <a:rPr lang="en-GB" sz="1400" dirty="0">
                <a:solidFill>
                  <a:srgbClr val="001446"/>
                </a:solidFill>
                <a:latin typeface="Lato" panose="020F0502020204030203" pitchFamily="34" charset="0"/>
              </a:rPr>
            </a:br>
            <a:r>
              <a:rPr lang="en-GB" sz="1400" dirty="0">
                <a:solidFill>
                  <a:srgbClr val="001446"/>
                </a:solidFill>
                <a:latin typeface="Lato" panose="020F0502020204030203" pitchFamily="34" charset="0"/>
              </a:rPr>
              <a:t>www.phonebrain.org.uk</a:t>
            </a:r>
          </a:p>
          <a:p>
            <a:pPr marL="0" indent="0">
              <a:buNone/>
            </a:pPr>
            <a:endParaRPr lang="en-GB" sz="1400" dirty="0">
              <a:solidFill>
                <a:srgbClr val="001446"/>
              </a:solidFill>
              <a:latin typeface="Lato" panose="020F0502020204030203" pitchFamily="34" charset="0"/>
            </a:endParaRPr>
          </a:p>
          <a:p>
            <a:pPr marL="0" indent="0">
              <a:buNone/>
            </a:pPr>
            <a:endParaRPr lang="en-GB" sz="1400" dirty="0">
              <a:solidFill>
                <a:srgbClr val="001446"/>
              </a:solidFill>
              <a:latin typeface="Lato" panose="020F0502020204030203" pitchFamily="34" charset="0"/>
            </a:endParaRPr>
          </a:p>
          <a:p>
            <a:pPr marL="0" indent="0">
              <a:buNone/>
            </a:pPr>
            <a:br>
              <a:rPr lang="en-GB" sz="1400" dirty="0">
                <a:solidFill>
                  <a:srgbClr val="001446"/>
                </a:solidFill>
                <a:latin typeface="Lato" panose="020F0502020204030203" pitchFamily="34" charset="0"/>
              </a:rPr>
            </a:br>
            <a:r>
              <a:rPr lang="en-GB" sz="1400" dirty="0" err="1">
                <a:solidFill>
                  <a:srgbClr val="001446"/>
                </a:solidFill>
                <a:latin typeface="Lato" panose="020F0502020204030203" pitchFamily="34" charset="0"/>
              </a:rPr>
              <a:t>Childnet</a:t>
            </a:r>
            <a:r>
              <a:rPr lang="en-GB" sz="1400" dirty="0">
                <a:solidFill>
                  <a:srgbClr val="001446"/>
                </a:solidFill>
                <a:latin typeface="Lato" panose="020F0502020204030203" pitchFamily="34" charset="0"/>
              </a:rPr>
              <a:t> International is a non-profit organisation, working with others around the world to help make the internet a safe place for children. </a:t>
            </a:r>
            <a:r>
              <a:rPr lang="en-GB" sz="1400" dirty="0" err="1">
                <a:solidFill>
                  <a:srgbClr val="001446"/>
                </a:solidFill>
                <a:latin typeface="Lato" panose="020F0502020204030203" pitchFamily="34" charset="0"/>
              </a:rPr>
              <a:t>Childnet</a:t>
            </a:r>
            <a:r>
              <a:rPr lang="en-GB" sz="1400" dirty="0">
                <a:solidFill>
                  <a:srgbClr val="001446"/>
                </a:solidFill>
                <a:latin typeface="Lato" panose="020F0502020204030203" pitchFamily="34" charset="0"/>
              </a:rPr>
              <a:t> works directly with children and young people from the ages of 3 to 18, as well as parents, carers, teachers and professionals, finding out about their real life experiences online, and the positive things they are doing as well as sharing safety advice. Working directly with these audiences, they develop resources and respond to policy issues to make children and young people safer. At the heart of all their work is the belief that when used properly the internet is a wonderfully positive tool for children and young people.</a:t>
            </a:r>
            <a:br>
              <a:rPr lang="en-GB" sz="1400" dirty="0">
                <a:solidFill>
                  <a:srgbClr val="001446"/>
                </a:solidFill>
                <a:latin typeface="Lato" panose="020F0502020204030203" pitchFamily="34" charset="0"/>
              </a:rPr>
            </a:br>
            <a:r>
              <a:rPr lang="en-GB" sz="1400" dirty="0">
                <a:solidFill>
                  <a:srgbClr val="001446"/>
                </a:solidFill>
                <a:latin typeface="Lato" panose="020F0502020204030203" pitchFamily="34" charset="0"/>
              </a:rPr>
              <a:t>www.childnet.com</a:t>
            </a:r>
          </a:p>
          <a:p>
            <a:pPr marL="0" indent="0">
              <a:buNone/>
            </a:pPr>
            <a:endParaRPr lang="en-GB" sz="1400" dirty="0">
              <a:solidFill>
                <a:srgbClr val="001446"/>
              </a:solidFill>
              <a:latin typeface="Lato" panose="020F0502020204030203" pitchFamily="34" charset="0"/>
            </a:endParaRPr>
          </a:p>
        </p:txBody>
      </p:sp>
      <p:pic>
        <p:nvPicPr>
          <p:cNvPr id="6" name="Picture 5">
            <a:extLst>
              <a:ext uri="{FF2B5EF4-FFF2-40B4-BE49-F238E27FC236}">
                <a16:creationId xmlns:a16="http://schemas.microsoft.com/office/drawing/2014/main" id="{A72D5A30-965B-4143-8B21-9BF59A8F5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054" y="1318009"/>
            <a:ext cx="3722608" cy="406226"/>
          </a:xfrm>
          <a:prstGeom prst="rect">
            <a:avLst/>
          </a:prstGeom>
        </p:spPr>
      </p:pic>
      <p:pic>
        <p:nvPicPr>
          <p:cNvPr id="10" name="Picture 9" descr="A picture containing clipart&#10;&#10;Description generated with high confidence">
            <a:extLst>
              <a:ext uri="{FF2B5EF4-FFF2-40B4-BE49-F238E27FC236}">
                <a16:creationId xmlns:a16="http://schemas.microsoft.com/office/drawing/2014/main" id="{015511C5-D9E9-47F5-924E-784C167AA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053" y="4977283"/>
            <a:ext cx="1023457" cy="457337"/>
          </a:xfrm>
          <a:prstGeom prst="rect">
            <a:avLst/>
          </a:prstGeom>
        </p:spPr>
      </p:pic>
      <p:pic>
        <p:nvPicPr>
          <p:cNvPr id="3" name="Picture 2" descr="A close up of a logo&#10;&#10;Description generated with high confidence">
            <a:extLst>
              <a:ext uri="{FF2B5EF4-FFF2-40B4-BE49-F238E27FC236}">
                <a16:creationId xmlns:a16="http://schemas.microsoft.com/office/drawing/2014/main" id="{08B591EF-59BB-491A-A465-16B54422F7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053" y="2964789"/>
            <a:ext cx="1781909" cy="487819"/>
          </a:xfrm>
          <a:prstGeom prst="rect">
            <a:avLst/>
          </a:prstGeom>
        </p:spPr>
      </p:pic>
      <p:sp>
        <p:nvSpPr>
          <p:cNvPr id="5" name="Rectangle 4">
            <a:extLst>
              <a:ext uri="{FF2B5EF4-FFF2-40B4-BE49-F238E27FC236}">
                <a16:creationId xmlns:a16="http://schemas.microsoft.com/office/drawing/2014/main" id="{0424B3A4-CB62-4322-BAB3-47DE26B929B9}"/>
              </a:ext>
            </a:extLst>
          </p:cNvPr>
          <p:cNvSpPr/>
          <p:nvPr/>
        </p:nvSpPr>
        <p:spPr>
          <a:xfrm>
            <a:off x="673546" y="5505932"/>
            <a:ext cx="4973780" cy="307777"/>
          </a:xfrm>
          <a:prstGeom prst="rect">
            <a:avLst/>
          </a:prstGeom>
        </p:spPr>
        <p:txBody>
          <a:bodyPr wrap="square">
            <a:spAutoFit/>
          </a:bodyPr>
          <a:lstStyle/>
          <a:p>
            <a:r>
              <a:rPr lang="en-GB" sz="1400" dirty="0" err="1">
                <a:solidFill>
                  <a:srgbClr val="001446"/>
                </a:solidFill>
                <a:latin typeface="Lato" panose="020F0502020204030203" pitchFamily="34" charset="0"/>
              </a:rPr>
              <a:t>Childnet</a:t>
            </a:r>
            <a:r>
              <a:rPr lang="en-GB" sz="1400" dirty="0">
                <a:solidFill>
                  <a:srgbClr val="001446"/>
                </a:solidFill>
                <a:latin typeface="Lato" panose="020F0502020204030203" pitchFamily="34" charset="0"/>
              </a:rPr>
              <a:t> International is part of the UK Safer Internet Centre.</a:t>
            </a:r>
          </a:p>
        </p:txBody>
      </p:sp>
    </p:spTree>
    <p:extLst>
      <p:ext uri="{BB962C8B-B14F-4D97-AF65-F5344CB8AC3E}">
        <p14:creationId xmlns:p14="http://schemas.microsoft.com/office/powerpoint/2010/main" val="124453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5946" t="19800" r="53846" b="28968"/>
          <a:stretch/>
        </p:blipFill>
        <p:spPr>
          <a:xfrm>
            <a:off x="3548448" y="2861740"/>
            <a:ext cx="1540011" cy="1244776"/>
          </a:xfrm>
          <a:prstGeom prst="rect">
            <a:avLst/>
          </a:prstGeom>
        </p:spPr>
      </p:pic>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784257" y="926800"/>
            <a:ext cx="1701506" cy="1464890"/>
          </a:xfrm>
          <a:prstGeom prst="rect">
            <a:avLst/>
          </a:prstGeom>
        </p:spPr>
      </p:pic>
      <p:pic>
        <p:nvPicPr>
          <p:cNvPr id="21" name="Picture 20"/>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rot="363154">
            <a:off x="8282107" y="4628977"/>
            <a:ext cx="705610" cy="1411219"/>
          </a:xfrm>
          <a:prstGeom prst="rect">
            <a:avLst/>
          </a:prstGeom>
        </p:spPr>
      </p:pic>
      <p:pic>
        <p:nvPicPr>
          <p:cNvPr id="22" name="Picture 21"/>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29599" r="30927" b="16084"/>
          <a:stretch/>
        </p:blipFill>
        <p:spPr>
          <a:xfrm>
            <a:off x="1349190" y="4642056"/>
            <a:ext cx="1248178" cy="1492577"/>
          </a:xfrm>
          <a:prstGeom prst="rect">
            <a:avLst/>
          </a:prstGeom>
        </p:spPr>
      </p:pic>
      <p:pic>
        <p:nvPicPr>
          <p:cNvPr id="23" name="Picture 22"/>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0109543" y="4377885"/>
            <a:ext cx="1248178" cy="1872999"/>
          </a:xfrm>
          <a:prstGeom prst="rect">
            <a:avLst/>
          </a:prstGeom>
        </p:spPr>
      </p:pic>
      <p:pic>
        <p:nvPicPr>
          <p:cNvPr id="11" name="Picture 10"/>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5955163" y="5059505"/>
            <a:ext cx="1378857" cy="917801"/>
          </a:xfrm>
          <a:prstGeom prst="rect">
            <a:avLst/>
          </a:prstGeom>
        </p:spPr>
      </p:pic>
      <p:pic>
        <p:nvPicPr>
          <p:cNvPr id="14" name="Picture 13"/>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7832847" y="2724512"/>
            <a:ext cx="1309155" cy="1062688"/>
          </a:xfrm>
          <a:prstGeom prst="rect">
            <a:avLst/>
          </a:prstGeom>
        </p:spPr>
      </p:pic>
      <p:pic>
        <p:nvPicPr>
          <p:cNvPr id="6" name="Picture 5"/>
          <p:cNvPicPr>
            <a:picLocks noChangeAspect="1"/>
          </p:cNvPicPr>
          <p:nvPr/>
        </p:nvPicPr>
        <p:blipFill>
          <a:blip r:embed="rId17" cstate="print">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tretch>
            <a:fillRect/>
          </a:stretch>
        </p:blipFill>
        <p:spPr>
          <a:xfrm>
            <a:off x="10014335" y="2724512"/>
            <a:ext cx="1168923" cy="1244776"/>
          </a:xfrm>
          <a:prstGeom prst="rect">
            <a:avLst/>
          </a:prstGeom>
        </p:spPr>
      </p:pic>
      <p:pic>
        <p:nvPicPr>
          <p:cNvPr id="28" name="Picture 27"/>
          <p:cNvPicPr>
            <a:picLocks noChangeAspect="1"/>
          </p:cNvPicPr>
          <p:nvPr/>
        </p:nvPicPr>
        <p:blipFill>
          <a:blip r:embed="rId19">
            <a:extLst>
              <a:ext uri="{BEBA8EAE-BF5A-486C-A8C5-ECC9F3942E4B}">
                <a14:imgProps xmlns:a14="http://schemas.microsoft.com/office/drawing/2010/main">
                  <a14:imgLayer r:embed="rId20">
                    <a14:imgEffect>
                      <a14:saturation sat="0"/>
                    </a14:imgEffect>
                  </a14:imgLayer>
                </a14:imgProps>
              </a:ext>
            </a:extLst>
          </a:blip>
          <a:stretch>
            <a:fillRect/>
          </a:stretch>
        </p:blipFill>
        <p:spPr>
          <a:xfrm>
            <a:off x="1215235" y="2949359"/>
            <a:ext cx="1516089" cy="1433177"/>
          </a:xfrm>
          <a:prstGeom prst="rect">
            <a:avLst/>
          </a:prstGeom>
        </p:spPr>
      </p:pic>
      <p:pic>
        <p:nvPicPr>
          <p:cNvPr id="29" name="Picture 28"/>
          <p:cNvPicPr>
            <a:picLocks noChangeAspect="1"/>
          </p:cNvPicPr>
          <p:nvPr/>
        </p:nvPicPr>
        <p:blipFill>
          <a:blip r:embed="rId21" cstate="print">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tretch>
            <a:fillRect/>
          </a:stretch>
        </p:blipFill>
        <p:spPr>
          <a:xfrm>
            <a:off x="7868524" y="1122461"/>
            <a:ext cx="1227303" cy="1181279"/>
          </a:xfrm>
          <a:prstGeom prst="rect">
            <a:avLst/>
          </a:prstGeom>
        </p:spPr>
      </p:pic>
      <p:pic>
        <p:nvPicPr>
          <p:cNvPr id="24" name="Picture 23">
            <a:extLst>
              <a:ext uri="{FF2B5EF4-FFF2-40B4-BE49-F238E27FC236}">
                <a16:creationId xmlns:a16="http://schemas.microsoft.com/office/drawing/2014/main" id="{37E0EAB3-C6A7-4329-98BD-6A21175E63FE}"/>
              </a:ext>
            </a:extLst>
          </p:cNvPr>
          <p:cNvPicPr>
            <a:picLocks noChangeAspect="1"/>
          </p:cNvPicPr>
          <p:nvPr/>
        </p:nvPicPr>
        <p:blipFill>
          <a:blip r:embed="rId23">
            <a:extLst>
              <a:ext uri="{BEBA8EAE-BF5A-486C-A8C5-ECC9F3942E4B}">
                <a14:imgProps xmlns:a14="http://schemas.microsoft.com/office/drawing/2010/main">
                  <a14:imgLayer r:embed="rId24">
                    <a14:imgEffect>
                      <a14:saturation sat="0"/>
                    </a14:imgEffect>
                  </a14:imgLayer>
                </a14:imgProps>
              </a:ext>
            </a:extLst>
          </a:blip>
          <a:stretch>
            <a:fillRect/>
          </a:stretch>
        </p:blipFill>
        <p:spPr>
          <a:xfrm>
            <a:off x="5671438" y="1099689"/>
            <a:ext cx="1387417" cy="1037311"/>
          </a:xfrm>
          <a:prstGeom prst="rect">
            <a:avLst/>
          </a:prstGeom>
        </p:spPr>
      </p:pic>
      <p:pic>
        <p:nvPicPr>
          <p:cNvPr id="26" name="Picture 25">
            <a:extLst>
              <a:ext uri="{FF2B5EF4-FFF2-40B4-BE49-F238E27FC236}">
                <a16:creationId xmlns:a16="http://schemas.microsoft.com/office/drawing/2014/main" id="{538C0208-2E1F-4588-8907-CF801731EC4E}"/>
              </a:ext>
            </a:extLst>
          </p:cNvPr>
          <p:cNvPicPr>
            <a:picLocks noChangeAspect="1"/>
          </p:cNvPicPr>
          <p:nvPr/>
        </p:nvPicPr>
        <p:blipFill>
          <a:blip r:embed="rId25" cstate="print">
            <a:extLst>
              <a:ext uri="{BEBA8EAE-BF5A-486C-A8C5-ECC9F3942E4B}">
                <a14:imgProps xmlns:a14="http://schemas.microsoft.com/office/drawing/2010/main">
                  <a14:imgLayer r:embed="rId26">
                    <a14:imgEffect>
                      <a14:saturation sat="0"/>
                    </a14:imgEffect>
                  </a14:imgLayer>
                </a14:imgProps>
              </a:ext>
              <a:ext uri="{28A0092B-C50C-407E-A947-70E740481C1C}">
                <a14:useLocalDpi xmlns:a14="http://schemas.microsoft.com/office/drawing/2010/main" val="0"/>
              </a:ext>
            </a:extLst>
          </a:blip>
          <a:stretch>
            <a:fillRect/>
          </a:stretch>
        </p:blipFill>
        <p:spPr>
          <a:xfrm>
            <a:off x="6032315" y="2513845"/>
            <a:ext cx="1037149" cy="1905574"/>
          </a:xfrm>
          <a:prstGeom prst="rect">
            <a:avLst/>
          </a:prstGeom>
        </p:spPr>
      </p:pic>
      <p:pic>
        <p:nvPicPr>
          <p:cNvPr id="27" name="Picture 26">
            <a:extLst>
              <a:ext uri="{FF2B5EF4-FFF2-40B4-BE49-F238E27FC236}">
                <a16:creationId xmlns:a16="http://schemas.microsoft.com/office/drawing/2014/main" id="{9749D778-B12D-4B99-BEAA-B7445FAE4317}"/>
              </a:ext>
            </a:extLst>
          </p:cNvPr>
          <p:cNvPicPr>
            <a:picLocks noChangeAspect="1"/>
          </p:cNvPicPr>
          <p:nvPr/>
        </p:nvPicPr>
        <p:blipFill>
          <a:blip r:embed="rId27"/>
          <a:stretch>
            <a:fillRect/>
          </a:stretch>
        </p:blipFill>
        <p:spPr>
          <a:xfrm>
            <a:off x="3652434" y="1040759"/>
            <a:ext cx="1262981" cy="1262981"/>
          </a:xfrm>
          <a:prstGeom prst="rect">
            <a:avLst/>
          </a:prstGeom>
        </p:spPr>
      </p:pic>
      <p:pic>
        <p:nvPicPr>
          <p:cNvPr id="36" name="Picture 35">
            <a:extLst>
              <a:ext uri="{FF2B5EF4-FFF2-40B4-BE49-F238E27FC236}">
                <a16:creationId xmlns:a16="http://schemas.microsoft.com/office/drawing/2014/main" id="{6796F2EA-2F80-4507-8E27-DC30C7C1E98C}"/>
              </a:ext>
            </a:extLst>
          </p:cNvPr>
          <p:cNvPicPr>
            <a:picLocks noChangeAspect="1"/>
          </p:cNvPicPr>
          <p:nvPr/>
        </p:nvPicPr>
        <p:blipFill>
          <a:blip r:embed="rId28" cstate="print">
            <a:extLst>
              <a:ext uri="{BEBA8EAE-BF5A-486C-A8C5-ECC9F3942E4B}">
                <a14:imgProps xmlns:a14="http://schemas.microsoft.com/office/drawing/2010/main">
                  <a14:imgLayer r:embed="rId29">
                    <a14:imgEffect>
                      <a14:saturation sat="0"/>
                    </a14:imgEffect>
                  </a14:imgLayer>
                </a14:imgProps>
              </a:ext>
              <a:ext uri="{28A0092B-C50C-407E-A947-70E740481C1C}">
                <a14:useLocalDpi xmlns:a14="http://schemas.microsoft.com/office/drawing/2010/main" val="0"/>
              </a:ext>
            </a:extLst>
          </a:blip>
          <a:stretch>
            <a:fillRect/>
          </a:stretch>
        </p:blipFill>
        <p:spPr>
          <a:xfrm>
            <a:off x="3669718" y="4703224"/>
            <a:ext cx="1378857" cy="1370239"/>
          </a:xfrm>
          <a:prstGeom prst="rect">
            <a:avLst/>
          </a:prstGeom>
        </p:spPr>
      </p:pic>
      <p:pic>
        <p:nvPicPr>
          <p:cNvPr id="37" name="Picture 36">
            <a:extLst>
              <a:ext uri="{FF2B5EF4-FFF2-40B4-BE49-F238E27FC236}">
                <a16:creationId xmlns:a16="http://schemas.microsoft.com/office/drawing/2014/main" id="{EE6D814B-A5CF-4809-81C1-6BAD3E4DB89D}"/>
              </a:ext>
            </a:extLst>
          </p:cNvPr>
          <p:cNvPicPr>
            <a:picLocks noChangeAspect="1"/>
          </p:cNvPicPr>
          <p:nvPr/>
        </p:nvPicPr>
        <p:blipFill>
          <a:blip r:embed="rId3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146884" y="993530"/>
            <a:ext cx="1515591" cy="1156822"/>
          </a:xfrm>
          <a:prstGeom prst="rect">
            <a:avLst/>
          </a:prstGeom>
        </p:spPr>
      </p:pic>
      <p:sp>
        <p:nvSpPr>
          <p:cNvPr id="17" name="Rectangle 16">
            <a:extLst>
              <a:ext uri="{FF2B5EF4-FFF2-40B4-BE49-F238E27FC236}">
                <a16:creationId xmlns:a16="http://schemas.microsoft.com/office/drawing/2014/main" id="{B52CD287-8412-4C76-AC3D-4A3B67744B72}"/>
              </a:ext>
            </a:extLst>
          </p:cNvPr>
          <p:cNvSpPr/>
          <p:nvPr/>
        </p:nvSpPr>
        <p:spPr>
          <a:xfrm>
            <a:off x="10989364" y="0"/>
            <a:ext cx="1202635" cy="360588"/>
          </a:xfrm>
          <a:prstGeom prst="rect">
            <a:avLst/>
          </a:prstGeom>
          <a:solidFill>
            <a:srgbClr val="004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4627"/>
              </a:solidFill>
            </a:endParaRPr>
          </a:p>
        </p:txBody>
      </p:sp>
      <p:sp>
        <p:nvSpPr>
          <p:cNvPr id="18" name="TextBox 17">
            <a:extLst>
              <a:ext uri="{FF2B5EF4-FFF2-40B4-BE49-F238E27FC236}">
                <a16:creationId xmlns:a16="http://schemas.microsoft.com/office/drawing/2014/main" id="{B669C23D-FBFD-4557-8BD0-0FCF219FFDEA}"/>
              </a:ext>
            </a:extLst>
          </p:cNvPr>
          <p:cNvSpPr txBox="1"/>
          <p:nvPr/>
        </p:nvSpPr>
        <p:spPr>
          <a:xfrm>
            <a:off x="11148954" y="0"/>
            <a:ext cx="842176"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Starter</a:t>
            </a:r>
          </a:p>
        </p:txBody>
      </p:sp>
    </p:spTree>
    <p:extLst>
      <p:ext uri="{BB962C8B-B14F-4D97-AF65-F5344CB8AC3E}">
        <p14:creationId xmlns:p14="http://schemas.microsoft.com/office/powerpoint/2010/main" val="356073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394AE0-4DE1-4DD1-9247-8DBF679D0C81}"/>
              </a:ext>
            </a:extLst>
          </p:cNvPr>
          <p:cNvSpPr txBox="1">
            <a:spLocks/>
          </p:cNvSpPr>
          <p:nvPr/>
        </p:nvSpPr>
        <p:spPr>
          <a:xfrm>
            <a:off x="838200" y="747486"/>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D40C49"/>
                </a:solidFill>
                <a:latin typeface="Lato" panose="020F0502020204030203" pitchFamily="34" charset="0"/>
              </a:rPr>
              <a:t>Lesson:</a:t>
            </a:r>
            <a:br>
              <a:rPr lang="en-GB" b="1" dirty="0">
                <a:solidFill>
                  <a:srgbClr val="D40C49"/>
                </a:solidFill>
                <a:latin typeface="Lato" panose="020F0502020204030203" pitchFamily="34" charset="0"/>
              </a:rPr>
            </a:br>
            <a:r>
              <a:rPr lang="en-GB" b="1" dirty="0">
                <a:solidFill>
                  <a:srgbClr val="D40C49"/>
                </a:solidFill>
                <a:latin typeface="Lato" panose="020F0502020204030203" pitchFamily="34" charset="0"/>
              </a:rPr>
              <a:t>Be smart with your smartphone</a:t>
            </a:r>
            <a:br>
              <a:rPr lang="en-GB" b="1" dirty="0">
                <a:solidFill>
                  <a:srgbClr val="D40C49"/>
                </a:solidFill>
                <a:latin typeface="Lato" panose="020F0502020204030203" pitchFamily="34" charset="0"/>
              </a:rPr>
            </a:br>
            <a:r>
              <a:rPr lang="en-GB" sz="2600" b="1" dirty="0">
                <a:solidFill>
                  <a:srgbClr val="D40C49"/>
                </a:solidFill>
                <a:latin typeface="Lato" panose="020F0502020204030203" pitchFamily="34" charset="0"/>
              </a:rPr>
              <a:t>Say goodbye to phone bill shocks and credit calamities.</a:t>
            </a:r>
          </a:p>
        </p:txBody>
      </p:sp>
      <p:sp>
        <p:nvSpPr>
          <p:cNvPr id="10" name="Content Placeholder 2">
            <a:extLst>
              <a:ext uri="{FF2B5EF4-FFF2-40B4-BE49-F238E27FC236}">
                <a16:creationId xmlns:a16="http://schemas.microsoft.com/office/drawing/2014/main" id="{A808F60D-07C2-4881-AAC3-D36BD47E42ED}"/>
              </a:ext>
            </a:extLst>
          </p:cNvPr>
          <p:cNvSpPr>
            <a:spLocks noGrp="1"/>
          </p:cNvSpPr>
          <p:nvPr>
            <p:ph idx="1"/>
          </p:nvPr>
        </p:nvSpPr>
        <p:spPr>
          <a:xfrm>
            <a:off x="851177" y="2390547"/>
            <a:ext cx="5646900" cy="3719967"/>
          </a:xfrm>
        </p:spPr>
        <p:txBody>
          <a:bodyPr>
            <a:noAutofit/>
          </a:bodyPr>
          <a:lstStyle/>
          <a:p>
            <a:pPr marL="0" indent="0">
              <a:buNone/>
            </a:pPr>
            <a:r>
              <a:rPr lang="en-GB" sz="2000" b="1" dirty="0">
                <a:solidFill>
                  <a:srgbClr val="001446"/>
                </a:solidFill>
                <a:latin typeface="Lato" panose="020F0502020204030203" pitchFamily="34" charset="0"/>
              </a:rPr>
              <a:t>What we’ll learn today:</a:t>
            </a:r>
            <a:br>
              <a:rPr lang="en-GB" sz="2000" b="1" dirty="0">
                <a:solidFill>
                  <a:srgbClr val="001446"/>
                </a:solidFill>
                <a:latin typeface="Lato" panose="020F0502020204030203" pitchFamily="34" charset="0"/>
              </a:rPr>
            </a:br>
            <a:endParaRPr lang="en-GB" sz="2000" b="1" dirty="0">
              <a:solidFill>
                <a:srgbClr val="001446"/>
              </a:solidFill>
              <a:latin typeface="Lato" panose="020F0502020204030203" pitchFamily="34" charset="0"/>
            </a:endParaRPr>
          </a:p>
          <a:p>
            <a:r>
              <a:rPr lang="en-GB" sz="2000" dirty="0">
                <a:solidFill>
                  <a:srgbClr val="001446"/>
                </a:solidFill>
                <a:latin typeface="Lato" panose="020F0502020204030203" pitchFamily="34" charset="0"/>
              </a:rPr>
              <a:t>To understand that it is possible for you to spend real money through a smartphone</a:t>
            </a:r>
          </a:p>
          <a:p>
            <a:r>
              <a:rPr lang="en-GB" sz="2000" dirty="0">
                <a:solidFill>
                  <a:srgbClr val="001446"/>
                </a:solidFill>
                <a:latin typeface="Lato" panose="020F0502020204030203" pitchFamily="34" charset="0"/>
              </a:rPr>
              <a:t>To identify situations that will cost you real money and those that will not</a:t>
            </a:r>
          </a:p>
          <a:p>
            <a:r>
              <a:rPr lang="en-GB" sz="2000" dirty="0">
                <a:solidFill>
                  <a:srgbClr val="001446"/>
                </a:solidFill>
                <a:latin typeface="Lato" panose="020F0502020204030203" pitchFamily="34" charset="0"/>
              </a:rPr>
              <a:t>To understand what you can do in these situations and where to get help and advice</a:t>
            </a:r>
          </a:p>
        </p:txBody>
      </p:sp>
      <p:pic>
        <p:nvPicPr>
          <p:cNvPr id="3" name="Picture 2">
            <a:extLst>
              <a:ext uri="{FF2B5EF4-FFF2-40B4-BE49-F238E27FC236}">
                <a16:creationId xmlns:a16="http://schemas.microsoft.com/office/drawing/2014/main" id="{730CCE29-44DB-47A1-A63A-1238CB1AB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636" y="2169268"/>
            <a:ext cx="3689494" cy="4688732"/>
          </a:xfrm>
          <a:prstGeom prst="rect">
            <a:avLst/>
          </a:prstGeom>
        </p:spPr>
      </p:pic>
      <p:sp>
        <p:nvSpPr>
          <p:cNvPr id="6" name="Rectangle 5">
            <a:extLst>
              <a:ext uri="{FF2B5EF4-FFF2-40B4-BE49-F238E27FC236}">
                <a16:creationId xmlns:a16="http://schemas.microsoft.com/office/drawing/2014/main" id="{61B1DE54-991C-49E5-A53B-FDFE5F00AED5}"/>
              </a:ext>
            </a:extLst>
          </p:cNvPr>
          <p:cNvSpPr/>
          <p:nvPr/>
        </p:nvSpPr>
        <p:spPr>
          <a:xfrm>
            <a:off x="10989364" y="0"/>
            <a:ext cx="1202635" cy="360588"/>
          </a:xfrm>
          <a:prstGeom prst="rect">
            <a:avLst/>
          </a:prstGeom>
          <a:solidFill>
            <a:srgbClr val="004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4627"/>
              </a:solidFill>
            </a:endParaRPr>
          </a:p>
        </p:txBody>
      </p:sp>
      <p:sp>
        <p:nvSpPr>
          <p:cNvPr id="7" name="TextBox 6">
            <a:extLst>
              <a:ext uri="{FF2B5EF4-FFF2-40B4-BE49-F238E27FC236}">
                <a16:creationId xmlns:a16="http://schemas.microsoft.com/office/drawing/2014/main" id="{7A522BBD-6302-4614-B752-56F92EED0657}"/>
              </a:ext>
            </a:extLst>
          </p:cNvPr>
          <p:cNvSpPr txBox="1"/>
          <p:nvPr/>
        </p:nvSpPr>
        <p:spPr>
          <a:xfrm>
            <a:off x="11148954" y="0"/>
            <a:ext cx="842176"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Starter</a:t>
            </a:r>
          </a:p>
        </p:txBody>
      </p:sp>
    </p:spTree>
    <p:extLst>
      <p:ext uri="{BB962C8B-B14F-4D97-AF65-F5344CB8AC3E}">
        <p14:creationId xmlns:p14="http://schemas.microsoft.com/office/powerpoint/2010/main" val="347783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394AE0-4DE1-4DD1-9247-8DBF679D0C81}"/>
              </a:ext>
            </a:extLst>
          </p:cNvPr>
          <p:cNvSpPr txBox="1">
            <a:spLocks/>
          </p:cNvSpPr>
          <p:nvPr/>
        </p:nvSpPr>
        <p:spPr>
          <a:xfrm>
            <a:off x="838200" y="7474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D40C49"/>
                </a:solidFill>
                <a:latin typeface="Lato" panose="020F0502020204030203" pitchFamily="34" charset="0"/>
              </a:rPr>
              <a:t>Bill shock</a:t>
            </a:r>
          </a:p>
        </p:txBody>
      </p:sp>
      <p:sp>
        <p:nvSpPr>
          <p:cNvPr id="10" name="Content Placeholder 2">
            <a:extLst>
              <a:ext uri="{FF2B5EF4-FFF2-40B4-BE49-F238E27FC236}">
                <a16:creationId xmlns:a16="http://schemas.microsoft.com/office/drawing/2014/main" id="{A808F60D-07C2-4881-AAC3-D36BD47E42ED}"/>
              </a:ext>
            </a:extLst>
          </p:cNvPr>
          <p:cNvSpPr>
            <a:spLocks noGrp="1"/>
          </p:cNvSpPr>
          <p:nvPr>
            <p:ph idx="1"/>
          </p:nvPr>
        </p:nvSpPr>
        <p:spPr>
          <a:xfrm>
            <a:off x="851177" y="2390548"/>
            <a:ext cx="7524197" cy="564688"/>
          </a:xfrm>
        </p:spPr>
        <p:txBody>
          <a:bodyPr>
            <a:noAutofit/>
          </a:bodyPr>
          <a:lstStyle/>
          <a:p>
            <a:pPr marL="0" indent="0">
              <a:buNone/>
            </a:pPr>
            <a:r>
              <a:rPr lang="en-GB" sz="2000" dirty="0">
                <a:solidFill>
                  <a:srgbClr val="001446"/>
                </a:solidFill>
                <a:latin typeface="Lato" panose="020F0502020204030203" pitchFamily="34" charset="0"/>
              </a:rPr>
              <a:t>What might give people a shock when they look at their phone bill?</a:t>
            </a:r>
          </a:p>
        </p:txBody>
      </p:sp>
      <p:sp>
        <p:nvSpPr>
          <p:cNvPr id="4" name="Content Placeholder 2">
            <a:extLst>
              <a:ext uri="{FF2B5EF4-FFF2-40B4-BE49-F238E27FC236}">
                <a16:creationId xmlns:a16="http://schemas.microsoft.com/office/drawing/2014/main" id="{EC9CCD9A-AA1D-43AA-B00E-9E3CB9C9613B}"/>
              </a:ext>
            </a:extLst>
          </p:cNvPr>
          <p:cNvSpPr txBox="1">
            <a:spLocks/>
          </p:cNvSpPr>
          <p:nvPr/>
        </p:nvSpPr>
        <p:spPr>
          <a:xfrm>
            <a:off x="1507160" y="3523608"/>
            <a:ext cx="9598162" cy="795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dirty="0">
                <a:solidFill>
                  <a:srgbClr val="001446"/>
                </a:solidFill>
                <a:latin typeface="Lato" panose="020F0502020204030203" pitchFamily="34" charset="0"/>
              </a:rPr>
              <a:t>Bill shock </a:t>
            </a:r>
            <a:r>
              <a:rPr lang="en-GB" sz="2000" dirty="0">
                <a:solidFill>
                  <a:srgbClr val="001446"/>
                </a:solidFill>
                <a:latin typeface="Lato" panose="020F0502020204030203" pitchFamily="34" charset="0"/>
              </a:rPr>
              <a:t>is a term used to describe when somebody gets a nasty surprise in their phone bill or when their credit goes down without them expecting it.</a:t>
            </a:r>
          </a:p>
        </p:txBody>
      </p:sp>
      <p:sp>
        <p:nvSpPr>
          <p:cNvPr id="6" name="Content Placeholder 2">
            <a:extLst>
              <a:ext uri="{FF2B5EF4-FFF2-40B4-BE49-F238E27FC236}">
                <a16:creationId xmlns:a16="http://schemas.microsoft.com/office/drawing/2014/main" id="{35EB17D1-D2EF-4D2C-ACDE-A3E419E9CF3E}"/>
              </a:ext>
            </a:extLst>
          </p:cNvPr>
          <p:cNvSpPr txBox="1">
            <a:spLocks/>
          </p:cNvSpPr>
          <p:nvPr/>
        </p:nvSpPr>
        <p:spPr>
          <a:xfrm>
            <a:off x="890933" y="4919455"/>
            <a:ext cx="9598162" cy="564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001446"/>
                </a:solidFill>
                <a:latin typeface="Lato" panose="020F0502020204030203" pitchFamily="34" charset="0"/>
              </a:rPr>
              <a:t>People should know when they are spending money through their phone bill or credit.</a:t>
            </a:r>
          </a:p>
        </p:txBody>
      </p:sp>
      <p:sp>
        <p:nvSpPr>
          <p:cNvPr id="7" name="Rectangle 6">
            <a:extLst>
              <a:ext uri="{FF2B5EF4-FFF2-40B4-BE49-F238E27FC236}">
                <a16:creationId xmlns:a16="http://schemas.microsoft.com/office/drawing/2014/main" id="{EC4E9A16-A08A-4396-BA88-736D39631AFC}"/>
              </a:ext>
            </a:extLst>
          </p:cNvPr>
          <p:cNvSpPr/>
          <p:nvPr/>
        </p:nvSpPr>
        <p:spPr>
          <a:xfrm>
            <a:off x="10989364" y="0"/>
            <a:ext cx="1202635" cy="360588"/>
          </a:xfrm>
          <a:prstGeom prst="rect">
            <a:avLst/>
          </a:prstGeom>
          <a:solidFill>
            <a:srgbClr val="004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4627"/>
              </a:solidFill>
            </a:endParaRPr>
          </a:p>
        </p:txBody>
      </p:sp>
      <p:sp>
        <p:nvSpPr>
          <p:cNvPr id="8" name="TextBox 7">
            <a:extLst>
              <a:ext uri="{FF2B5EF4-FFF2-40B4-BE49-F238E27FC236}">
                <a16:creationId xmlns:a16="http://schemas.microsoft.com/office/drawing/2014/main" id="{52B3A340-2D36-460B-9163-D9DE2805632E}"/>
              </a:ext>
            </a:extLst>
          </p:cNvPr>
          <p:cNvSpPr txBox="1"/>
          <p:nvPr/>
        </p:nvSpPr>
        <p:spPr>
          <a:xfrm>
            <a:off x="11148954" y="0"/>
            <a:ext cx="842176"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Starter</a:t>
            </a:r>
          </a:p>
        </p:txBody>
      </p:sp>
    </p:spTree>
    <p:extLst>
      <p:ext uri="{BB962C8B-B14F-4D97-AF65-F5344CB8AC3E}">
        <p14:creationId xmlns:p14="http://schemas.microsoft.com/office/powerpoint/2010/main" val="1712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7504"/>
            <a:ext cx="8496300" cy="1613696"/>
          </a:xfrm>
        </p:spPr>
        <p:txBody>
          <a:bodyPr>
            <a:normAutofit/>
          </a:bodyPr>
          <a:lstStyle/>
          <a:p>
            <a:r>
              <a:rPr lang="en-GB" b="1" dirty="0">
                <a:solidFill>
                  <a:srgbClr val="D40C49"/>
                </a:solidFill>
                <a:latin typeface="Lato" panose="020F0502020204030203" pitchFamily="34" charset="0"/>
              </a:rPr>
              <a:t>Don’t worry. Help is at hand!</a:t>
            </a:r>
          </a:p>
        </p:txBody>
      </p:sp>
      <p:sp>
        <p:nvSpPr>
          <p:cNvPr id="3" name="Content Placeholder 2"/>
          <p:cNvSpPr>
            <a:spLocks noGrp="1"/>
          </p:cNvSpPr>
          <p:nvPr>
            <p:ph idx="1"/>
          </p:nvPr>
        </p:nvSpPr>
        <p:spPr>
          <a:xfrm>
            <a:off x="887132" y="1981200"/>
            <a:ext cx="5977493" cy="4644571"/>
          </a:xfrm>
        </p:spPr>
        <p:txBody>
          <a:bodyPr>
            <a:normAutofit/>
          </a:bodyPr>
          <a:lstStyle/>
          <a:p>
            <a:pPr marL="0" indent="0">
              <a:buNone/>
            </a:pPr>
            <a:r>
              <a:rPr lang="en-GB" sz="2000" dirty="0">
                <a:solidFill>
                  <a:srgbClr val="001446"/>
                </a:solidFill>
                <a:latin typeface="Lato" panose="020F0502020204030203" pitchFamily="34" charset="0"/>
              </a:rPr>
              <a:t>There is someone who can help you and warn you if you could spend real money through a phone.</a:t>
            </a:r>
          </a:p>
          <a:p>
            <a:pPr marL="0" indent="0">
              <a:buNone/>
            </a:pPr>
            <a:endParaRPr lang="en-GB" sz="2000" dirty="0">
              <a:solidFill>
                <a:srgbClr val="001446"/>
              </a:solidFill>
              <a:latin typeface="Lato" panose="020F0502020204030203" pitchFamily="34" charset="0"/>
            </a:endParaRPr>
          </a:p>
          <a:p>
            <a:pPr marL="0" indent="0">
              <a:buNone/>
            </a:pPr>
            <a:r>
              <a:rPr lang="en-GB" sz="2000" dirty="0">
                <a:solidFill>
                  <a:srgbClr val="001446"/>
                </a:solidFill>
                <a:latin typeface="Lato" panose="020F0502020204030203" pitchFamily="34" charset="0"/>
              </a:rPr>
              <a:t>His name is </a:t>
            </a:r>
            <a:r>
              <a:rPr lang="en-GB" sz="2000" b="1" dirty="0">
                <a:solidFill>
                  <a:srgbClr val="001446"/>
                </a:solidFill>
                <a:latin typeface="Lato" panose="020F0502020204030203" pitchFamily="34" charset="0"/>
              </a:rPr>
              <a:t>Bill Shock.</a:t>
            </a:r>
          </a:p>
          <a:p>
            <a:pPr marL="0" indent="0">
              <a:buNone/>
            </a:pPr>
            <a:endParaRPr lang="en-GB" sz="2000" dirty="0">
              <a:solidFill>
                <a:srgbClr val="001446"/>
              </a:solidFill>
              <a:latin typeface="Lato" panose="020F0502020204030203" pitchFamily="34" charset="0"/>
            </a:endParaRPr>
          </a:p>
          <a:p>
            <a:pPr marL="0" indent="0">
              <a:buNone/>
            </a:pPr>
            <a:r>
              <a:rPr lang="en-GB" sz="2000" b="1" dirty="0">
                <a:solidFill>
                  <a:srgbClr val="001446"/>
                </a:solidFill>
                <a:latin typeface="Lato" panose="020F0502020204030203" pitchFamily="34" charset="0"/>
              </a:rPr>
              <a:t>Bill Shock </a:t>
            </a:r>
            <a:r>
              <a:rPr lang="en-GB" sz="2000" dirty="0">
                <a:solidFill>
                  <a:srgbClr val="001446"/>
                </a:solidFill>
                <a:latin typeface="Lato" panose="020F0502020204030203" pitchFamily="34" charset="0"/>
              </a:rPr>
              <a:t>is here to give you advice and warn you if you are about to do something that could cost real money now or in the future.</a:t>
            </a:r>
          </a:p>
          <a:p>
            <a:pPr marL="0" indent="0">
              <a:buNone/>
            </a:pPr>
            <a:endParaRPr lang="en-GB" sz="2000" dirty="0">
              <a:solidFill>
                <a:srgbClr val="001446"/>
              </a:solidFill>
              <a:latin typeface="Lato" panose="020F0502020204030203" pitchFamily="34" charset="0"/>
            </a:endParaRPr>
          </a:p>
          <a:p>
            <a:pPr marL="0" indent="0">
              <a:buNone/>
            </a:pPr>
            <a:r>
              <a:rPr lang="en-GB" sz="2000" dirty="0">
                <a:solidFill>
                  <a:srgbClr val="001446"/>
                </a:solidFill>
                <a:latin typeface="Lato" panose="020F0502020204030203" pitchFamily="34" charset="0"/>
              </a:rPr>
              <a:t>You will see Bill every so often in the presentation.</a:t>
            </a:r>
          </a:p>
          <a:p>
            <a:pPr marL="0" indent="0">
              <a:buNone/>
            </a:pPr>
            <a:endParaRPr lang="en-GB" sz="2000" dirty="0">
              <a:solidFill>
                <a:srgbClr val="001446"/>
              </a:solidFill>
              <a:latin typeface="Lato" panose="020F0502020204030203" pitchFamily="34" charset="0"/>
            </a:endParaRPr>
          </a:p>
        </p:txBody>
      </p:sp>
      <p:pic>
        <p:nvPicPr>
          <p:cNvPr id="7" name="Picture 6">
            <a:extLst>
              <a:ext uri="{FF2B5EF4-FFF2-40B4-BE49-F238E27FC236}">
                <a16:creationId xmlns:a16="http://schemas.microsoft.com/office/drawing/2014/main" id="{5EFAC30B-2AA2-44C3-A63B-230EDF5D5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7752" y="3442489"/>
            <a:ext cx="3909921" cy="3416556"/>
          </a:xfrm>
          <a:prstGeom prst="rect">
            <a:avLst/>
          </a:prstGeom>
        </p:spPr>
      </p:pic>
      <p:sp>
        <p:nvSpPr>
          <p:cNvPr id="13" name="TextBox 12">
            <a:extLst>
              <a:ext uri="{FF2B5EF4-FFF2-40B4-BE49-F238E27FC236}">
                <a16:creationId xmlns:a16="http://schemas.microsoft.com/office/drawing/2014/main" id="{09BCC571-17D8-486D-A87A-58328485BA02}"/>
              </a:ext>
            </a:extLst>
          </p:cNvPr>
          <p:cNvSpPr txBox="1"/>
          <p:nvPr/>
        </p:nvSpPr>
        <p:spPr>
          <a:xfrm>
            <a:off x="9860511" y="1981200"/>
            <a:ext cx="1709531" cy="1200329"/>
          </a:xfrm>
          <a:prstGeom prst="rect">
            <a:avLst/>
          </a:prstGeom>
          <a:noFill/>
        </p:spPr>
        <p:txBody>
          <a:bodyPr wrap="square" rtlCol="0">
            <a:spAutoFit/>
          </a:bodyPr>
          <a:lstStyle/>
          <a:p>
            <a:pPr algn="ctr"/>
            <a:r>
              <a:rPr lang="en-GB" sz="2400" i="1" dirty="0">
                <a:solidFill>
                  <a:srgbClr val="001446"/>
                </a:solidFill>
                <a:latin typeface="Comic Sans MS" panose="030F0702030302020204" pitchFamily="66" charset="0"/>
              </a:rPr>
              <a:t>Be careful </a:t>
            </a:r>
            <a:br>
              <a:rPr lang="en-GB" sz="2400" i="1" dirty="0">
                <a:solidFill>
                  <a:srgbClr val="001446"/>
                </a:solidFill>
                <a:latin typeface="Comic Sans MS" panose="030F0702030302020204" pitchFamily="66" charset="0"/>
              </a:rPr>
            </a:br>
            <a:r>
              <a:rPr lang="en-GB" sz="2400" i="1" dirty="0">
                <a:solidFill>
                  <a:srgbClr val="001446"/>
                </a:solidFill>
                <a:latin typeface="Comic Sans MS" panose="030F0702030302020204" pitchFamily="66" charset="0"/>
              </a:rPr>
              <a:t>out there</a:t>
            </a:r>
            <a:br>
              <a:rPr lang="en-GB" sz="2400" i="1" dirty="0">
                <a:solidFill>
                  <a:srgbClr val="001446"/>
                </a:solidFill>
                <a:latin typeface="Comic Sans MS" panose="030F0702030302020204" pitchFamily="66" charset="0"/>
              </a:rPr>
            </a:br>
            <a:r>
              <a:rPr lang="en-GB" sz="2400" i="1" dirty="0">
                <a:solidFill>
                  <a:srgbClr val="001446"/>
                </a:solidFill>
                <a:latin typeface="Comic Sans MS" panose="030F0702030302020204" pitchFamily="66" charset="0"/>
              </a:rPr>
              <a:t>kids!</a:t>
            </a:r>
          </a:p>
        </p:txBody>
      </p:sp>
      <p:sp>
        <p:nvSpPr>
          <p:cNvPr id="17" name="Speech Bubble: Oval 16">
            <a:extLst>
              <a:ext uri="{FF2B5EF4-FFF2-40B4-BE49-F238E27FC236}">
                <a16:creationId xmlns:a16="http://schemas.microsoft.com/office/drawing/2014/main" id="{0666C073-A404-4CAC-AC0B-862F76FBF800}"/>
              </a:ext>
            </a:extLst>
          </p:cNvPr>
          <p:cNvSpPr/>
          <p:nvPr/>
        </p:nvSpPr>
        <p:spPr>
          <a:xfrm>
            <a:off x="9334499" y="1688092"/>
            <a:ext cx="2699749" cy="1613697"/>
          </a:xfrm>
          <a:prstGeom prst="wedgeEllipseCallout">
            <a:avLst/>
          </a:prstGeom>
          <a:noFill/>
          <a:ln>
            <a:solidFill>
              <a:srgbClr val="2F3F4E"/>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1446"/>
              </a:solidFill>
            </a:endParaRPr>
          </a:p>
        </p:txBody>
      </p:sp>
      <p:sp>
        <p:nvSpPr>
          <p:cNvPr id="8" name="Rectangle 7">
            <a:extLst>
              <a:ext uri="{FF2B5EF4-FFF2-40B4-BE49-F238E27FC236}">
                <a16:creationId xmlns:a16="http://schemas.microsoft.com/office/drawing/2014/main" id="{7B25DA04-DA19-4C71-BCD7-B96DE01DB663}"/>
              </a:ext>
            </a:extLst>
          </p:cNvPr>
          <p:cNvSpPr/>
          <p:nvPr/>
        </p:nvSpPr>
        <p:spPr>
          <a:xfrm>
            <a:off x="10989364" y="0"/>
            <a:ext cx="1202635" cy="360588"/>
          </a:xfrm>
          <a:prstGeom prst="rect">
            <a:avLst/>
          </a:prstGeom>
          <a:solidFill>
            <a:srgbClr val="004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4627"/>
              </a:solidFill>
            </a:endParaRPr>
          </a:p>
        </p:txBody>
      </p:sp>
      <p:sp>
        <p:nvSpPr>
          <p:cNvPr id="9" name="TextBox 8">
            <a:extLst>
              <a:ext uri="{FF2B5EF4-FFF2-40B4-BE49-F238E27FC236}">
                <a16:creationId xmlns:a16="http://schemas.microsoft.com/office/drawing/2014/main" id="{B530DCF4-7A35-4F1D-9A23-3487B11A7053}"/>
              </a:ext>
            </a:extLst>
          </p:cNvPr>
          <p:cNvSpPr txBox="1"/>
          <p:nvPr/>
        </p:nvSpPr>
        <p:spPr>
          <a:xfrm>
            <a:off x="11148954" y="0"/>
            <a:ext cx="842176"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Starter</a:t>
            </a:r>
          </a:p>
        </p:txBody>
      </p:sp>
    </p:spTree>
    <p:extLst>
      <p:ext uri="{BB962C8B-B14F-4D97-AF65-F5344CB8AC3E}">
        <p14:creationId xmlns:p14="http://schemas.microsoft.com/office/powerpoint/2010/main" val="201166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98" y="509283"/>
            <a:ext cx="2660374" cy="1613696"/>
          </a:xfrm>
        </p:spPr>
        <p:txBody>
          <a:bodyPr>
            <a:normAutofit/>
          </a:bodyPr>
          <a:lstStyle/>
          <a:p>
            <a:r>
              <a:rPr lang="en-GB" b="1" dirty="0">
                <a:solidFill>
                  <a:srgbClr val="D40C49"/>
                </a:solidFill>
                <a:latin typeface="Lato" panose="020F0502020204030203" pitchFamily="34" charset="0"/>
              </a:rPr>
              <a:t>Activity 1</a:t>
            </a:r>
          </a:p>
        </p:txBody>
      </p:sp>
      <p:sp>
        <p:nvSpPr>
          <p:cNvPr id="3" name="Content Placeholder 2"/>
          <p:cNvSpPr>
            <a:spLocks noGrp="1"/>
          </p:cNvSpPr>
          <p:nvPr>
            <p:ph idx="1"/>
          </p:nvPr>
        </p:nvSpPr>
        <p:spPr>
          <a:xfrm>
            <a:off x="489099" y="2229304"/>
            <a:ext cx="5772554" cy="3976687"/>
          </a:xfrm>
        </p:spPr>
        <p:txBody>
          <a:bodyPr>
            <a:normAutofit/>
          </a:bodyPr>
          <a:lstStyle/>
          <a:p>
            <a:pPr marL="0" indent="0">
              <a:buNone/>
            </a:pPr>
            <a:r>
              <a:rPr lang="en-GB" sz="2000" dirty="0">
                <a:solidFill>
                  <a:srgbClr val="001446"/>
                </a:solidFill>
                <a:latin typeface="Lato" panose="020F0502020204030203" pitchFamily="34" charset="0"/>
              </a:rPr>
              <a:t>What to do:</a:t>
            </a:r>
          </a:p>
          <a:p>
            <a:pPr marL="0" indent="0">
              <a:buNone/>
            </a:pPr>
            <a:r>
              <a:rPr lang="en-GB" sz="2000" dirty="0">
                <a:solidFill>
                  <a:srgbClr val="001446"/>
                </a:solidFill>
                <a:latin typeface="Lato" panose="020F0502020204030203" pitchFamily="34" charset="0"/>
              </a:rPr>
              <a:t>Look at all the information on the slide. </a:t>
            </a:r>
            <a:br>
              <a:rPr lang="en-GB" sz="2000" dirty="0">
                <a:solidFill>
                  <a:srgbClr val="001446"/>
                </a:solidFill>
                <a:latin typeface="Lato" panose="020F0502020204030203" pitchFamily="34" charset="0"/>
              </a:rPr>
            </a:br>
            <a:br>
              <a:rPr lang="en-GB" sz="2000" dirty="0">
                <a:solidFill>
                  <a:srgbClr val="001446"/>
                </a:solidFill>
                <a:latin typeface="Lato" panose="020F0502020204030203" pitchFamily="34" charset="0"/>
              </a:rPr>
            </a:br>
            <a:r>
              <a:rPr lang="en-GB" sz="2000" dirty="0">
                <a:solidFill>
                  <a:srgbClr val="001446"/>
                </a:solidFill>
                <a:latin typeface="Lato" panose="020F0502020204030203" pitchFamily="34" charset="0"/>
              </a:rPr>
              <a:t>If you think this could cost real money, </a:t>
            </a:r>
            <a:r>
              <a:rPr lang="en-GB" sz="2000" b="1" dirty="0">
                <a:solidFill>
                  <a:srgbClr val="001446"/>
                </a:solidFill>
                <a:latin typeface="Lato" panose="020F0502020204030203" pitchFamily="34" charset="0"/>
              </a:rPr>
              <a:t>now or in the future,</a:t>
            </a:r>
            <a:r>
              <a:rPr lang="en-GB" sz="2000" dirty="0">
                <a:solidFill>
                  <a:srgbClr val="001446"/>
                </a:solidFill>
                <a:latin typeface="Lato" panose="020F0502020204030203" pitchFamily="34" charset="0"/>
              </a:rPr>
              <a:t> hold up your Bill Shock sign.</a:t>
            </a:r>
          </a:p>
          <a:p>
            <a:pPr marL="0" indent="0">
              <a:buNone/>
            </a:pPr>
            <a:endParaRPr lang="en-GB" sz="2000" dirty="0">
              <a:solidFill>
                <a:srgbClr val="001446"/>
              </a:solidFill>
              <a:latin typeface="Lato" panose="020F0502020204030203" pitchFamily="34" charset="0"/>
            </a:endParaRPr>
          </a:p>
          <a:p>
            <a:pPr marL="0" indent="0">
              <a:buNone/>
            </a:pPr>
            <a:r>
              <a:rPr lang="en-GB" sz="2000" dirty="0">
                <a:solidFill>
                  <a:srgbClr val="001446"/>
                </a:solidFill>
                <a:latin typeface="Lato" panose="020F0502020204030203" pitchFamily="34" charset="0"/>
              </a:rPr>
              <a:t>Remember:</a:t>
            </a:r>
          </a:p>
          <a:p>
            <a:pPr marL="0" indent="0">
              <a:buNone/>
            </a:pPr>
            <a:r>
              <a:rPr lang="en-GB" sz="2000" dirty="0">
                <a:solidFill>
                  <a:srgbClr val="001446"/>
                </a:solidFill>
                <a:latin typeface="Lato" panose="020F0502020204030203" pitchFamily="34" charset="0"/>
              </a:rPr>
              <a:t>You are not expected to know all the answers.</a:t>
            </a:r>
          </a:p>
          <a:p>
            <a:pPr marL="0" indent="0">
              <a:buNone/>
            </a:pPr>
            <a:r>
              <a:rPr lang="en-GB" sz="2000" dirty="0">
                <a:solidFill>
                  <a:srgbClr val="001446"/>
                </a:solidFill>
                <a:latin typeface="Lato" panose="020F0502020204030203" pitchFamily="34" charset="0"/>
              </a:rPr>
              <a:t>Adults can make mistakes with these too </a:t>
            </a:r>
            <a:r>
              <a:rPr lang="en-GB" sz="2000" dirty="0">
                <a:solidFill>
                  <a:srgbClr val="001446"/>
                </a:solidFill>
                <a:latin typeface="Lato" panose="020F0502020204030203" pitchFamily="34" charset="0"/>
                <a:sym typeface="Wingdings" panose="05000000000000000000" pitchFamily="2" charset="2"/>
              </a:rPr>
              <a:t></a:t>
            </a:r>
            <a:endParaRPr lang="en-GB" sz="2000" dirty="0">
              <a:solidFill>
                <a:srgbClr val="001446"/>
              </a:solidFill>
              <a:latin typeface="Lato" panose="020F0502020204030203" pitchFamily="34" charset="0"/>
            </a:endParaRPr>
          </a:p>
        </p:txBody>
      </p:sp>
      <p:sp>
        <p:nvSpPr>
          <p:cNvPr id="5" name="Rectangle 4">
            <a:extLst>
              <a:ext uri="{FF2B5EF4-FFF2-40B4-BE49-F238E27FC236}">
                <a16:creationId xmlns:a16="http://schemas.microsoft.com/office/drawing/2014/main" id="{4D66621E-8C16-4192-A2EC-3634E5203BFF}"/>
              </a:ext>
            </a:extLst>
          </p:cNvPr>
          <p:cNvSpPr/>
          <p:nvPr/>
        </p:nvSpPr>
        <p:spPr>
          <a:xfrm>
            <a:off x="7414592" y="652009"/>
            <a:ext cx="4005470" cy="5271713"/>
          </a:xfrm>
          <a:prstGeom prst="rect">
            <a:avLst/>
          </a:prstGeom>
          <a:noFill/>
          <a:ln>
            <a:solidFill>
              <a:srgbClr val="001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8" name="Picture 7">
            <a:extLst>
              <a:ext uri="{FF2B5EF4-FFF2-40B4-BE49-F238E27FC236}">
                <a16:creationId xmlns:a16="http://schemas.microsoft.com/office/drawing/2014/main" id="{37AF1A9C-1F4B-4C56-8935-D595A1C34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985" y="1620078"/>
            <a:ext cx="3534684" cy="3088667"/>
          </a:xfrm>
          <a:prstGeom prst="rect">
            <a:avLst/>
          </a:prstGeom>
        </p:spPr>
      </p:pic>
      <p:sp>
        <p:nvSpPr>
          <p:cNvPr id="9" name="Content Placeholder 2">
            <a:extLst>
              <a:ext uri="{FF2B5EF4-FFF2-40B4-BE49-F238E27FC236}">
                <a16:creationId xmlns:a16="http://schemas.microsoft.com/office/drawing/2014/main" id="{2558A3DF-EB8A-4403-9F0A-EE498AA77028}"/>
              </a:ext>
            </a:extLst>
          </p:cNvPr>
          <p:cNvSpPr txBox="1">
            <a:spLocks/>
          </p:cNvSpPr>
          <p:nvPr/>
        </p:nvSpPr>
        <p:spPr>
          <a:xfrm>
            <a:off x="7565032" y="875641"/>
            <a:ext cx="3785455" cy="6857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dirty="0">
                <a:solidFill>
                  <a:srgbClr val="001446"/>
                </a:solidFill>
                <a:latin typeface="Cooper Black" panose="0208090404030B020404" pitchFamily="18" charset="0"/>
              </a:rPr>
              <a:t>BILL SHOCK</a:t>
            </a:r>
          </a:p>
        </p:txBody>
      </p:sp>
      <p:sp>
        <p:nvSpPr>
          <p:cNvPr id="10" name="Content Placeholder 2">
            <a:extLst>
              <a:ext uri="{FF2B5EF4-FFF2-40B4-BE49-F238E27FC236}">
                <a16:creationId xmlns:a16="http://schemas.microsoft.com/office/drawing/2014/main" id="{504A2408-9E07-40CB-9A89-0CC101AA1FA6}"/>
              </a:ext>
            </a:extLst>
          </p:cNvPr>
          <p:cNvSpPr txBox="1">
            <a:spLocks/>
          </p:cNvSpPr>
          <p:nvPr/>
        </p:nvSpPr>
        <p:spPr>
          <a:xfrm>
            <a:off x="7782340" y="4946502"/>
            <a:ext cx="3269973" cy="685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solidFill>
                  <a:srgbClr val="001446"/>
                </a:solidFill>
                <a:latin typeface="Cooper Black" panose="0208090404030B020404" pitchFamily="18" charset="0"/>
              </a:rPr>
              <a:t>THIS COULD COST</a:t>
            </a:r>
            <a:br>
              <a:rPr lang="en-GB" sz="2400" dirty="0">
                <a:solidFill>
                  <a:srgbClr val="001446"/>
                </a:solidFill>
                <a:latin typeface="Cooper Black" panose="0208090404030B020404" pitchFamily="18" charset="0"/>
              </a:rPr>
            </a:br>
            <a:r>
              <a:rPr lang="en-GB" sz="2400" dirty="0">
                <a:solidFill>
                  <a:srgbClr val="001446"/>
                </a:solidFill>
                <a:latin typeface="Cooper Black" panose="0208090404030B020404" pitchFamily="18" charset="0"/>
              </a:rPr>
              <a:t>REAL MONEY</a:t>
            </a:r>
          </a:p>
        </p:txBody>
      </p:sp>
      <p:cxnSp>
        <p:nvCxnSpPr>
          <p:cNvPr id="12" name="Straight Arrow Connector 11">
            <a:extLst>
              <a:ext uri="{FF2B5EF4-FFF2-40B4-BE49-F238E27FC236}">
                <a16:creationId xmlns:a16="http://schemas.microsoft.com/office/drawing/2014/main" id="{039C0A58-08E4-4ECB-8899-DB37B969C9F7}"/>
              </a:ext>
            </a:extLst>
          </p:cNvPr>
          <p:cNvCxnSpPr/>
          <p:nvPr/>
        </p:nvCxnSpPr>
        <p:spPr>
          <a:xfrm>
            <a:off x="6367669" y="3429000"/>
            <a:ext cx="576469" cy="0"/>
          </a:xfrm>
          <a:prstGeom prst="straightConnector1">
            <a:avLst/>
          </a:prstGeom>
          <a:ln w="82550">
            <a:solidFill>
              <a:srgbClr val="D40C49"/>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D2AA72D-544C-41E5-9652-91676012431F}"/>
              </a:ext>
            </a:extLst>
          </p:cNvPr>
          <p:cNvSpPr/>
          <p:nvPr/>
        </p:nvSpPr>
        <p:spPr>
          <a:xfrm>
            <a:off x="10989364" y="0"/>
            <a:ext cx="1202635" cy="360588"/>
          </a:xfrm>
          <a:prstGeom prst="rect">
            <a:avLst/>
          </a:prstGeom>
          <a:solidFill>
            <a:srgbClr val="540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5" name="TextBox 14">
            <a:extLst>
              <a:ext uri="{FF2B5EF4-FFF2-40B4-BE49-F238E27FC236}">
                <a16:creationId xmlns:a16="http://schemas.microsoft.com/office/drawing/2014/main" id="{A95E3A3B-47E5-4339-9291-BCD99CBD9E7B}"/>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1</a:t>
            </a:r>
          </a:p>
        </p:txBody>
      </p:sp>
    </p:spTree>
    <p:extLst>
      <p:ext uri="{BB962C8B-B14F-4D97-AF65-F5344CB8AC3E}">
        <p14:creationId xmlns:p14="http://schemas.microsoft.com/office/powerpoint/2010/main" val="340468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FFA3F-0764-417A-ADE9-5F8E9AE2387F}"/>
              </a:ext>
            </a:extLst>
          </p:cNvPr>
          <p:cNvSpPr/>
          <p:nvPr/>
        </p:nvSpPr>
        <p:spPr>
          <a:xfrm>
            <a:off x="10989365" y="0"/>
            <a:ext cx="1202635" cy="360588"/>
          </a:xfrm>
          <a:prstGeom prst="rect">
            <a:avLst/>
          </a:prstGeom>
          <a:solidFill>
            <a:srgbClr val="540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4" name="Picture 3"/>
          <p:cNvPicPr>
            <a:picLocks noChangeAspect="1"/>
          </p:cNvPicPr>
          <p:nvPr/>
        </p:nvPicPr>
        <p:blipFill>
          <a:blip r:embed="rId2"/>
          <a:stretch>
            <a:fillRect/>
          </a:stretch>
        </p:blipFill>
        <p:spPr>
          <a:xfrm>
            <a:off x="630609" y="2478928"/>
            <a:ext cx="5869582" cy="3672714"/>
          </a:xfrm>
          <a:prstGeom prst="rect">
            <a:avLst/>
          </a:prstGeom>
        </p:spPr>
      </p:pic>
      <p:sp>
        <p:nvSpPr>
          <p:cNvPr id="2" name="Title 1"/>
          <p:cNvSpPr>
            <a:spLocks noGrp="1"/>
          </p:cNvSpPr>
          <p:nvPr>
            <p:ph type="title"/>
          </p:nvPr>
        </p:nvSpPr>
        <p:spPr>
          <a:xfrm>
            <a:off x="531220" y="641437"/>
            <a:ext cx="6849286" cy="1613696"/>
          </a:xfrm>
          <a:solidFill>
            <a:schemeClr val="bg1"/>
          </a:solidFill>
        </p:spPr>
        <p:txBody>
          <a:bodyPr>
            <a:normAutofit/>
          </a:bodyPr>
          <a:lstStyle/>
          <a:p>
            <a:r>
              <a:rPr lang="en-GB" b="1" dirty="0">
                <a:solidFill>
                  <a:srgbClr val="001446"/>
                </a:solidFill>
                <a:latin typeface="Lato" panose="020F0502020204030203" pitchFamily="34" charset="0"/>
              </a:rPr>
              <a:t>Could this cost real money now or in the future?</a:t>
            </a:r>
          </a:p>
        </p:txBody>
      </p:sp>
      <p:sp>
        <p:nvSpPr>
          <p:cNvPr id="8" name="TextBox 7">
            <a:extLst>
              <a:ext uri="{FF2B5EF4-FFF2-40B4-BE49-F238E27FC236}">
                <a16:creationId xmlns:a16="http://schemas.microsoft.com/office/drawing/2014/main" id="{92E0C07F-8A88-478A-B6CB-8858D64CB981}"/>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1</a:t>
            </a:r>
          </a:p>
        </p:txBody>
      </p:sp>
      <p:pic>
        <p:nvPicPr>
          <p:cNvPr id="10" name="Picture 9">
            <a:extLst>
              <a:ext uri="{FF2B5EF4-FFF2-40B4-BE49-F238E27FC236}">
                <a16:creationId xmlns:a16="http://schemas.microsoft.com/office/drawing/2014/main" id="{D334FAD0-C10E-4123-8197-FC612B52C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7183" y="5167323"/>
            <a:ext cx="1934817" cy="1690676"/>
          </a:xfrm>
          <a:prstGeom prst="rect">
            <a:avLst/>
          </a:prstGeom>
        </p:spPr>
      </p:pic>
      <p:sp>
        <p:nvSpPr>
          <p:cNvPr id="12" name="TextBox 11">
            <a:extLst>
              <a:ext uri="{FF2B5EF4-FFF2-40B4-BE49-F238E27FC236}">
                <a16:creationId xmlns:a16="http://schemas.microsoft.com/office/drawing/2014/main" id="{71CAE7B0-9D24-47D8-8D5C-BE2120A30D34}"/>
              </a:ext>
            </a:extLst>
          </p:cNvPr>
          <p:cNvSpPr txBox="1"/>
          <p:nvPr/>
        </p:nvSpPr>
        <p:spPr>
          <a:xfrm>
            <a:off x="6992429" y="2332113"/>
            <a:ext cx="5016720" cy="2446824"/>
          </a:xfrm>
          <a:prstGeom prst="rect">
            <a:avLst/>
          </a:prstGeom>
          <a:noFill/>
        </p:spPr>
        <p:txBody>
          <a:bodyPr wrap="square" rtlCol="0">
            <a:spAutoFit/>
          </a:bodyPr>
          <a:lstStyle/>
          <a:p>
            <a:pPr algn="ctr"/>
            <a:r>
              <a:rPr lang="en-GB" sz="1700" dirty="0">
                <a:solidFill>
                  <a:srgbClr val="001446"/>
                </a:solidFill>
                <a:latin typeface="Comic Sans MS" panose="030F0702030302020204" pitchFamily="66" charset="0"/>
              </a:rPr>
              <a:t>Hi there. Although the app is FREE it has something called </a:t>
            </a:r>
            <a:r>
              <a:rPr lang="en-GB" sz="1700" i="1" dirty="0">
                <a:solidFill>
                  <a:srgbClr val="001446"/>
                </a:solidFill>
                <a:latin typeface="Comic Sans MS" panose="030F0702030302020204" pitchFamily="66" charset="0"/>
              </a:rPr>
              <a:t>in-app purchases</a:t>
            </a:r>
            <a:r>
              <a:rPr lang="en-GB" sz="1700" dirty="0">
                <a:solidFill>
                  <a:srgbClr val="001446"/>
                </a:solidFill>
                <a:latin typeface="Comic Sans MS" panose="030F0702030302020204" pitchFamily="66" charset="0"/>
              </a:rPr>
              <a:t>.</a:t>
            </a:r>
            <a:br>
              <a:rPr lang="en-GB" sz="1700" dirty="0">
                <a:solidFill>
                  <a:srgbClr val="001446"/>
                </a:solidFill>
                <a:latin typeface="Comic Sans MS" panose="030F0702030302020204" pitchFamily="66" charset="0"/>
              </a:rPr>
            </a:br>
            <a:endParaRPr lang="en-GB" sz="1700" dirty="0">
              <a:solidFill>
                <a:srgbClr val="001446"/>
              </a:solidFill>
              <a:latin typeface="Comic Sans MS" panose="030F0702030302020204" pitchFamily="66" charset="0"/>
            </a:endParaRPr>
          </a:p>
          <a:p>
            <a:pPr algn="ctr"/>
            <a:r>
              <a:rPr lang="en-GB" sz="1700" i="1" dirty="0">
                <a:solidFill>
                  <a:srgbClr val="001446"/>
                </a:solidFill>
                <a:latin typeface="Comic Sans MS" panose="030F0702030302020204" pitchFamily="66" charset="0"/>
              </a:rPr>
              <a:t>In-app purchases </a:t>
            </a:r>
            <a:r>
              <a:rPr lang="en-GB" sz="1700" dirty="0">
                <a:solidFill>
                  <a:srgbClr val="001446"/>
                </a:solidFill>
                <a:latin typeface="Comic Sans MS" panose="030F0702030302020204" pitchFamily="66" charset="0"/>
              </a:rPr>
              <a:t>are things you buy with real money in the game – it may be for an extra level, new tool or to buy a useful map. </a:t>
            </a:r>
            <a:br>
              <a:rPr lang="en-GB" sz="1700" dirty="0">
                <a:solidFill>
                  <a:srgbClr val="001446"/>
                </a:solidFill>
                <a:latin typeface="Comic Sans MS" panose="030F0702030302020204" pitchFamily="66" charset="0"/>
              </a:rPr>
            </a:b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Be careful out there and see you later.</a:t>
            </a:r>
          </a:p>
          <a:p>
            <a:endParaRPr lang="en-GB" sz="1700" dirty="0">
              <a:solidFill>
                <a:srgbClr val="001446"/>
              </a:solidFill>
              <a:latin typeface="Comic Sans MS" panose="030F0702030302020204" pitchFamily="66" charset="0"/>
            </a:endParaRPr>
          </a:p>
        </p:txBody>
      </p:sp>
      <p:sp>
        <p:nvSpPr>
          <p:cNvPr id="13" name="Speech Bubble: Oval 12">
            <a:extLst>
              <a:ext uri="{FF2B5EF4-FFF2-40B4-BE49-F238E27FC236}">
                <a16:creationId xmlns:a16="http://schemas.microsoft.com/office/drawing/2014/main" id="{476A0B58-A1BF-4A71-85EB-490178EEE619}"/>
              </a:ext>
            </a:extLst>
          </p:cNvPr>
          <p:cNvSpPr/>
          <p:nvPr/>
        </p:nvSpPr>
        <p:spPr>
          <a:xfrm>
            <a:off x="6897757" y="1560443"/>
            <a:ext cx="5206065" cy="3606880"/>
          </a:xfrm>
          <a:prstGeom prst="wedgeEllipseCallout">
            <a:avLst/>
          </a:prstGeom>
          <a:noFill/>
          <a:ln>
            <a:solidFill>
              <a:srgbClr val="2F3F4E"/>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1446"/>
              </a:solidFill>
            </a:endParaRPr>
          </a:p>
        </p:txBody>
      </p:sp>
    </p:spTree>
    <p:extLst>
      <p:ext uri="{BB962C8B-B14F-4D97-AF65-F5344CB8AC3E}">
        <p14:creationId xmlns:p14="http://schemas.microsoft.com/office/powerpoint/2010/main" val="15748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9980649-D66C-424B-9425-17BDCEBFE03B}"/>
              </a:ext>
            </a:extLst>
          </p:cNvPr>
          <p:cNvSpPr/>
          <p:nvPr/>
        </p:nvSpPr>
        <p:spPr>
          <a:xfrm>
            <a:off x="10989364" y="0"/>
            <a:ext cx="1202635" cy="360588"/>
          </a:xfrm>
          <a:prstGeom prst="rect">
            <a:avLst/>
          </a:prstGeom>
          <a:solidFill>
            <a:srgbClr val="540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TextBox 6">
            <a:extLst>
              <a:ext uri="{FF2B5EF4-FFF2-40B4-BE49-F238E27FC236}">
                <a16:creationId xmlns:a16="http://schemas.microsoft.com/office/drawing/2014/main" id="{44E2FC19-DB13-4A65-965B-49C91ACDECC5}"/>
              </a:ext>
            </a:extLst>
          </p:cNvPr>
          <p:cNvSpPr txBox="1"/>
          <p:nvPr/>
        </p:nvSpPr>
        <p:spPr>
          <a:xfrm>
            <a:off x="11052313" y="-1532"/>
            <a:ext cx="1202635" cy="338554"/>
          </a:xfrm>
          <a:prstGeom prst="rect">
            <a:avLst/>
          </a:prstGeom>
          <a:noFill/>
        </p:spPr>
        <p:txBody>
          <a:bodyPr wrap="square" rtlCol="0">
            <a:spAutoFit/>
          </a:bodyPr>
          <a:lstStyle/>
          <a:p>
            <a:r>
              <a:rPr lang="en-GB" sz="1600" dirty="0">
                <a:solidFill>
                  <a:schemeClr val="bg1"/>
                </a:solidFill>
                <a:latin typeface="Lato" panose="020F0502020204030203" pitchFamily="34" charset="0"/>
              </a:rPr>
              <a:t>Activity 1</a:t>
            </a:r>
          </a:p>
        </p:txBody>
      </p:sp>
      <p:pic>
        <p:nvPicPr>
          <p:cNvPr id="8" name="Picture 7">
            <a:extLst>
              <a:ext uri="{FF2B5EF4-FFF2-40B4-BE49-F238E27FC236}">
                <a16:creationId xmlns:a16="http://schemas.microsoft.com/office/drawing/2014/main" id="{205A5021-1202-439F-A529-A105D24B3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85" y="2622496"/>
            <a:ext cx="4671391" cy="3503543"/>
          </a:xfrm>
          <a:prstGeom prst="rect">
            <a:avLst/>
          </a:prstGeom>
        </p:spPr>
      </p:pic>
      <p:sp>
        <p:nvSpPr>
          <p:cNvPr id="9" name="Title 1">
            <a:extLst>
              <a:ext uri="{FF2B5EF4-FFF2-40B4-BE49-F238E27FC236}">
                <a16:creationId xmlns:a16="http://schemas.microsoft.com/office/drawing/2014/main" id="{1EC8F76D-6154-44E3-9E11-B325AB72D219}"/>
              </a:ext>
            </a:extLst>
          </p:cNvPr>
          <p:cNvSpPr>
            <a:spLocks noGrp="1"/>
          </p:cNvSpPr>
          <p:nvPr>
            <p:ph type="title"/>
          </p:nvPr>
        </p:nvSpPr>
        <p:spPr>
          <a:xfrm>
            <a:off x="511342" y="731961"/>
            <a:ext cx="6849286" cy="1613696"/>
          </a:xfrm>
          <a:solidFill>
            <a:schemeClr val="bg1"/>
          </a:solidFill>
        </p:spPr>
        <p:txBody>
          <a:bodyPr>
            <a:normAutofit/>
          </a:bodyPr>
          <a:lstStyle/>
          <a:p>
            <a:r>
              <a:rPr lang="en-GB" b="1" dirty="0">
                <a:solidFill>
                  <a:srgbClr val="001446"/>
                </a:solidFill>
                <a:latin typeface="Lato" panose="020F0502020204030203" pitchFamily="34" charset="0"/>
              </a:rPr>
              <a:t>Could this cost real money now or in the future?</a:t>
            </a:r>
          </a:p>
        </p:txBody>
      </p:sp>
      <p:sp>
        <p:nvSpPr>
          <p:cNvPr id="10" name="Rectangle 9">
            <a:extLst>
              <a:ext uri="{FF2B5EF4-FFF2-40B4-BE49-F238E27FC236}">
                <a16:creationId xmlns:a16="http://schemas.microsoft.com/office/drawing/2014/main" id="{CE24A9CC-5BCE-4D47-8799-8C2B3DE11F0A}"/>
              </a:ext>
            </a:extLst>
          </p:cNvPr>
          <p:cNvSpPr/>
          <p:nvPr/>
        </p:nvSpPr>
        <p:spPr>
          <a:xfrm>
            <a:off x="645886" y="5167086"/>
            <a:ext cx="2002970" cy="921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TextBox 10">
            <a:extLst>
              <a:ext uri="{FF2B5EF4-FFF2-40B4-BE49-F238E27FC236}">
                <a16:creationId xmlns:a16="http://schemas.microsoft.com/office/drawing/2014/main" id="{478C3D3A-D781-4C8A-B17E-7AEBB58AA478}"/>
              </a:ext>
            </a:extLst>
          </p:cNvPr>
          <p:cNvSpPr txBox="1"/>
          <p:nvPr/>
        </p:nvSpPr>
        <p:spPr>
          <a:xfrm>
            <a:off x="743855" y="5197027"/>
            <a:ext cx="1807031" cy="861774"/>
          </a:xfrm>
          <a:prstGeom prst="rect">
            <a:avLst/>
          </a:prstGeom>
          <a:noFill/>
        </p:spPr>
        <p:txBody>
          <a:bodyPr wrap="square" rtlCol="0">
            <a:spAutoFit/>
          </a:bodyPr>
          <a:lstStyle/>
          <a:p>
            <a:r>
              <a:rPr lang="en-GB" dirty="0">
                <a:latin typeface="Arial Black" panose="020B0A04020102020204" pitchFamily="34" charset="0"/>
                <a:ea typeface="Gadugi" panose="020B0502040204020203" pitchFamily="34" charset="0"/>
              </a:rPr>
              <a:t>TO DONATE</a:t>
            </a:r>
            <a:br>
              <a:rPr lang="en-GB" dirty="0">
                <a:latin typeface="Arial Black" panose="020B0A04020102020204" pitchFamily="34" charset="0"/>
                <a:ea typeface="Gadugi" panose="020B0502040204020203" pitchFamily="34" charset="0"/>
              </a:rPr>
            </a:br>
            <a:r>
              <a:rPr lang="en-GB" sz="1600" dirty="0">
                <a:latin typeface="Arial Black" panose="020B0A04020102020204" pitchFamily="34" charset="0"/>
                <a:ea typeface="Gadugi" panose="020B0502040204020203" pitchFamily="34" charset="0"/>
              </a:rPr>
              <a:t>Call us free on</a:t>
            </a:r>
            <a:br>
              <a:rPr lang="en-GB" sz="1600" dirty="0">
                <a:latin typeface="Arial Black" panose="020B0A04020102020204" pitchFamily="34" charset="0"/>
                <a:ea typeface="Gadugi" panose="020B0502040204020203" pitchFamily="34" charset="0"/>
              </a:rPr>
            </a:br>
            <a:r>
              <a:rPr lang="en-GB" sz="1600" dirty="0">
                <a:latin typeface="Arial Black" panose="020B0A04020102020204" pitchFamily="34" charset="0"/>
                <a:ea typeface="Gadugi" panose="020B0502040204020203" pitchFamily="34" charset="0"/>
              </a:rPr>
              <a:t>0800 12 24 66</a:t>
            </a:r>
          </a:p>
        </p:txBody>
      </p:sp>
      <p:pic>
        <p:nvPicPr>
          <p:cNvPr id="12" name="Picture 11">
            <a:extLst>
              <a:ext uri="{FF2B5EF4-FFF2-40B4-BE49-F238E27FC236}">
                <a16:creationId xmlns:a16="http://schemas.microsoft.com/office/drawing/2014/main" id="{13D85A81-AD23-49C7-BB12-69CF81EAD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7183" y="5167323"/>
            <a:ext cx="1934817" cy="1690676"/>
          </a:xfrm>
          <a:prstGeom prst="rect">
            <a:avLst/>
          </a:prstGeom>
        </p:spPr>
      </p:pic>
      <p:sp>
        <p:nvSpPr>
          <p:cNvPr id="13" name="TextBox 12">
            <a:extLst>
              <a:ext uri="{FF2B5EF4-FFF2-40B4-BE49-F238E27FC236}">
                <a16:creationId xmlns:a16="http://schemas.microsoft.com/office/drawing/2014/main" id="{D078C0EF-B062-47E8-A010-3B70F6444286}"/>
              </a:ext>
            </a:extLst>
          </p:cNvPr>
          <p:cNvSpPr txBox="1"/>
          <p:nvPr/>
        </p:nvSpPr>
        <p:spPr>
          <a:xfrm>
            <a:off x="7033874" y="3209588"/>
            <a:ext cx="4308845" cy="1661993"/>
          </a:xfrm>
          <a:prstGeom prst="rect">
            <a:avLst/>
          </a:prstGeom>
          <a:noFill/>
        </p:spPr>
        <p:txBody>
          <a:bodyPr wrap="square" rtlCol="0">
            <a:spAutoFit/>
          </a:bodyPr>
          <a:lstStyle/>
          <a:p>
            <a:pPr algn="ctr"/>
            <a:r>
              <a:rPr lang="en-GB" sz="1700" dirty="0">
                <a:solidFill>
                  <a:srgbClr val="001446"/>
                </a:solidFill>
                <a:latin typeface="Comic Sans MS" panose="030F0702030302020204" pitchFamily="66" charset="0"/>
              </a:rPr>
              <a:t>This will not cost you any money to call as it is a 0800 number which is a freephone number.</a:t>
            </a:r>
            <a:br>
              <a:rPr lang="en-GB" sz="1700" dirty="0">
                <a:solidFill>
                  <a:srgbClr val="001446"/>
                </a:solidFill>
                <a:latin typeface="Comic Sans MS" panose="030F0702030302020204" pitchFamily="66" charset="0"/>
              </a:rPr>
            </a:br>
            <a:br>
              <a:rPr lang="en-GB" sz="1700" dirty="0">
                <a:solidFill>
                  <a:srgbClr val="001446"/>
                </a:solidFill>
                <a:latin typeface="Comic Sans MS" panose="030F0702030302020204" pitchFamily="66" charset="0"/>
              </a:rPr>
            </a:br>
            <a:r>
              <a:rPr lang="en-GB" sz="1700" dirty="0">
                <a:solidFill>
                  <a:srgbClr val="001446"/>
                </a:solidFill>
                <a:latin typeface="Comic Sans MS" panose="030F0702030302020204" pitchFamily="66" charset="0"/>
              </a:rPr>
              <a:t> But remember donating money would involve spending real money. </a:t>
            </a:r>
          </a:p>
        </p:txBody>
      </p:sp>
      <p:sp>
        <p:nvSpPr>
          <p:cNvPr id="14" name="Speech Bubble: Oval 13">
            <a:extLst>
              <a:ext uri="{FF2B5EF4-FFF2-40B4-BE49-F238E27FC236}">
                <a16:creationId xmlns:a16="http://schemas.microsoft.com/office/drawing/2014/main" id="{53A5030B-405D-4E45-8B1B-9127FFBC04C4}"/>
              </a:ext>
            </a:extLst>
          </p:cNvPr>
          <p:cNvSpPr/>
          <p:nvPr/>
        </p:nvSpPr>
        <p:spPr>
          <a:xfrm>
            <a:off x="6722965" y="2375529"/>
            <a:ext cx="4930665" cy="3258624"/>
          </a:xfrm>
          <a:prstGeom prst="wedgeEllipseCallout">
            <a:avLst/>
          </a:prstGeom>
          <a:noFill/>
          <a:ln>
            <a:solidFill>
              <a:srgbClr val="2F3F4E"/>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1446"/>
              </a:solidFill>
            </a:endParaRPr>
          </a:p>
        </p:txBody>
      </p:sp>
    </p:spTree>
    <p:extLst>
      <p:ext uri="{BB962C8B-B14F-4D97-AF65-F5344CB8AC3E}">
        <p14:creationId xmlns:p14="http://schemas.microsoft.com/office/powerpoint/2010/main" val="23091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5662</TotalTime>
  <Words>1132</Words>
  <Application>Microsoft Office PowerPoint</Application>
  <PresentationFormat>Widescreen</PresentationFormat>
  <Paragraphs>192</Paragraphs>
  <Slides>25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Black</vt:lpstr>
      <vt:lpstr>Bradley Hand ITC</vt:lpstr>
      <vt:lpstr>Calibri</vt:lpstr>
      <vt:lpstr>Calibri Light</vt:lpstr>
      <vt:lpstr>Comic Sans MS</vt:lpstr>
      <vt:lpstr>Cooper Black</vt:lpstr>
      <vt:lpstr>Gadugi</vt:lpstr>
      <vt:lpstr>Lato</vt:lpstr>
      <vt:lpstr>Times New Roman</vt:lpstr>
      <vt:lpstr>Wingdings</vt:lpstr>
      <vt:lpstr>Office Theme</vt:lpstr>
      <vt:lpstr>Super smartphones!</vt:lpstr>
      <vt:lpstr>PowerPoint Presentation</vt:lpstr>
      <vt:lpstr>PowerPoint Presentation</vt:lpstr>
      <vt:lpstr>PowerPoint Presentation</vt:lpstr>
      <vt:lpstr>PowerPoint Presentation</vt:lpstr>
      <vt:lpstr>Don’t worry. Help is at hand!</vt:lpstr>
      <vt:lpstr>Activity 1</vt:lpstr>
      <vt:lpstr>Could this cost real money now or in the future?</vt:lpstr>
      <vt:lpstr>Could this cost real money now or in the future?</vt:lpstr>
      <vt:lpstr>Could this cost real money now or in the future?</vt:lpstr>
      <vt:lpstr>Could this cost real money now or in the future?</vt:lpstr>
      <vt:lpstr>Could this cost real money now or in the future?</vt:lpstr>
      <vt:lpstr>PowerPoint Presentation</vt:lpstr>
      <vt:lpstr>PowerPoint Presentation</vt:lpstr>
      <vt:lpstr>PowerPoint Presentation</vt:lpstr>
      <vt:lpstr>PowerPoint Presentation</vt:lpstr>
      <vt:lpstr>PowerPoint Presentation</vt:lpstr>
      <vt:lpstr>PowerPoint Presentation</vt:lpstr>
      <vt:lpstr>Aaisha</vt:lpstr>
      <vt:lpstr>Jordan</vt:lpstr>
      <vt:lpstr>Eliza </vt:lpstr>
      <vt:lpstr>Matas  </vt:lpstr>
      <vt:lpstr>Nana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Pinfield</dc:creator>
  <cp:lastModifiedBy>Cătălina Ciontu-Hălăuceanu</cp:lastModifiedBy>
  <cp:revision>244</cp:revision>
  <cp:lastPrinted>2018-02-01T15:30:30Z</cp:lastPrinted>
  <dcterms:created xsi:type="dcterms:W3CDTF">2017-11-14T15:01:47Z</dcterms:created>
  <dcterms:modified xsi:type="dcterms:W3CDTF">2018-03-23T13:09:19Z</dcterms:modified>
</cp:coreProperties>
</file>