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4.xml" ContentType="application/vnd.openxmlformats-officedocument.drawingml.chartshapes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5"/>
  </p:notesMasterIdLst>
  <p:handoutMasterIdLst>
    <p:handoutMasterId r:id="rId56"/>
  </p:handoutMasterIdLst>
  <p:sldIdLst>
    <p:sldId id="256" r:id="rId5"/>
    <p:sldId id="289" r:id="rId6"/>
    <p:sldId id="293" r:id="rId7"/>
    <p:sldId id="286" r:id="rId8"/>
    <p:sldId id="287" r:id="rId9"/>
    <p:sldId id="268" r:id="rId10"/>
    <p:sldId id="269" r:id="rId11"/>
    <p:sldId id="285" r:id="rId12"/>
    <p:sldId id="260" r:id="rId13"/>
    <p:sldId id="288" r:id="rId14"/>
    <p:sldId id="284" r:id="rId15"/>
    <p:sldId id="271" r:id="rId16"/>
    <p:sldId id="281" r:id="rId17"/>
    <p:sldId id="262" r:id="rId18"/>
    <p:sldId id="263" r:id="rId19"/>
    <p:sldId id="279" r:id="rId20"/>
    <p:sldId id="265" r:id="rId21"/>
    <p:sldId id="280" r:id="rId22"/>
    <p:sldId id="282" r:id="rId23"/>
    <p:sldId id="283" r:id="rId24"/>
    <p:sldId id="275" r:id="rId25"/>
    <p:sldId id="291" r:id="rId26"/>
    <p:sldId id="294" r:id="rId27"/>
    <p:sldId id="295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299" r:id="rId54"/>
  </p:sldIdLst>
  <p:sldSz cx="9144000" cy="6858000" type="screen4x3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anne Prowse" initials="JP" lastIdx="4" clrIdx="0">
    <p:extLst>
      <p:ext uri="{19B8F6BF-5375-455C-9EA6-DF929625EA0E}">
        <p15:presenceInfo xmlns:p15="http://schemas.microsoft.com/office/powerpoint/2012/main" userId="S-1-5-21-573507396-998181814-5522801-6029" providerId="AD"/>
      </p:ext>
    </p:extLst>
  </p:cmAuthor>
  <p:cmAuthor id="2" name="Cătălina Ciontu-Hălăuceanu" initials="CC" lastIdx="1" clrIdx="1">
    <p:extLst>
      <p:ext uri="{19B8F6BF-5375-455C-9EA6-DF929625EA0E}">
        <p15:presenceInfo xmlns:p15="http://schemas.microsoft.com/office/powerpoint/2012/main" userId="S-1-5-21-573507396-998181814-5522801-78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4A58"/>
    <a:srgbClr val="BD62AF"/>
    <a:srgbClr val="3C8CA3"/>
    <a:srgbClr val="F7E8B1"/>
    <a:srgbClr val="F5EEE8"/>
    <a:srgbClr val="FF8226"/>
    <a:srgbClr val="FF5B9A"/>
    <a:srgbClr val="008781"/>
    <a:srgbClr val="FEBE54"/>
    <a:srgbClr val="D84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00" autoAdjust="0"/>
  </p:normalViewPr>
  <p:slideViewPr>
    <p:cSldViewPr>
      <p:cViewPr varScale="1">
        <p:scale>
          <a:sx n="78" d="100"/>
          <a:sy n="78" d="100"/>
        </p:scale>
        <p:origin x="135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k\Documents\mobilesquared%20ltd\Clients\PhonepayPlus\REPORT\FINAL\FINAL%20II\Data%20for%20Production_FINAL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k\Documents\mobilesquared%20ltd\Clients\PhonepayPlus\REPORT\FINAL\FINAL%20II\Data%20for%20Production_FINAL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k\Documents\mobilesquared%20ltd\Clients\PhonepayPlus\REPORT\FINAL\FINAL%20II\Data%20for%20Production_FINAL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Nick\Documents\mobilesquared%20ltd\Clients\PhonepayPlus\REPORT\FINAL\FINAL%20II\Data%20for%20Production_FINAL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k\Documents\mobilesquared%20ltd\Clients\PhonepayPlus\REPORT\FINAL\FINAL%20II\Data%20for%20Production_FINAL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Nick\Documents\mobilesquared%20ltd\Clients\PhonepayPlus\REPORT\FINAL\FINAL%20II\Data%20for%20Production_FINA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k\Documents\mobilesquared%20ltd\Clients\PhonepayPlus\REPORT\FINAL\FINAL%20II\Data%20for%20Production_FINAL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Nick\Documents\mobilesquared%20ltd\Clients\PhonepayPlus\REPORT\FINAL\FINAL%20II\Data%20for%20Production_FINA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k\Documents\mobilesquared%20ltd\Clients\PhonepayPlus\REPORT\FINAL\FINAL%20II\Data%20for%20Production_FINAL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Nick\Documents\mobilesquared%20ltd\Clients\PhonepayPlus\REPORT\FINAL\FINAL%20II\Data%20for%20Production_FINA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k\Documents\mobilesquared%20ltd\Clients\PhonepayPlus\REPORT\FINAL\FINAL%20II\Data%20for%20Production_FINAL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k\Documents\mobilesquared%20ltd\Clients\PhonepayPlus\REPORT\FINAL\FINAL%20II\Data%20for%20Production_FIN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965460627831476E-2"/>
          <c:y val="1.9966334977455334E-2"/>
          <c:w val="0.89006622720932238"/>
          <c:h val="0.7798022441950894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Formal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0.36599999999999999</c:v>
                </c:pt>
                <c:pt idx="1">
                  <c:v>0.28199999999999997</c:v>
                </c:pt>
                <c:pt idx="2">
                  <c:v>0.36399999999999999</c:v>
                </c:pt>
                <c:pt idx="3">
                  <c:v>0.114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Informal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Garamond" panose="02020404030301010803" pitchFamily="18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0.63400000000000001</c:v>
                </c:pt>
                <c:pt idx="1">
                  <c:v>0.71799999999999997</c:v>
                </c:pt>
                <c:pt idx="2">
                  <c:v>0.63600000000000001</c:v>
                </c:pt>
                <c:pt idx="3">
                  <c:v>0.88600000000000001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2399816"/>
        <c:axId val="142400208"/>
      </c:barChart>
      <c:catAx>
        <c:axId val="142399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  <a:ea typeface="+mn-ea"/>
                <a:cs typeface="+mn-cs"/>
              </a:defRPr>
            </a:pPr>
            <a:endParaRPr lang="en-US"/>
          </a:p>
        </c:txPr>
        <c:crossAx val="142400208"/>
        <c:crosses val="autoZero"/>
        <c:auto val="1"/>
        <c:lblAlgn val="ctr"/>
        <c:lblOffset val="100"/>
        <c:noMultiLvlLbl val="0"/>
      </c:catAx>
      <c:valAx>
        <c:axId val="142400208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142399816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942339740028885"/>
          <c:y val="0.86230070680722481"/>
          <c:w val="0.63330308978014793"/>
          <c:h val="7.0582337486758129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aseline="0">
          <a:latin typeface="Garamond" panose="02020404030301010803" pitchFamily="18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/>
              <a:t>2013-14, 2014-15</a:t>
            </a:r>
            <a:r>
              <a:rPr lang="en-US" sz="1400" baseline="0"/>
              <a:t>e PRS revenue % change by payment type</a:t>
            </a:r>
            <a:endParaRPr lang="en-US" sz="1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'Fig 8 (2)'!$B$53</c:f>
              <c:strCache>
                <c:ptCount val="1"/>
                <c:pt idx="0">
                  <c:v>2013-2014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'Fig 8 (2)'!$A$54:$A$58</c:f>
              <c:strCache>
                <c:ptCount val="5"/>
                <c:pt idx="0">
                  <c:v>Operator billing (incl. PayforIt)</c:v>
                </c:pt>
                <c:pt idx="1">
                  <c:v>Mobile (including voice shortcodes)</c:v>
                </c:pt>
                <c:pt idx="2">
                  <c:v>Directory enquiries (DQ)</c:v>
                </c:pt>
                <c:pt idx="3">
                  <c:v>Voice 087</c:v>
                </c:pt>
                <c:pt idx="4">
                  <c:v>Voice PRS/09 &amp; red button</c:v>
                </c:pt>
              </c:strCache>
            </c:strRef>
          </c:cat>
          <c:val>
            <c:numRef>
              <c:f>'Fig 8 (2)'!$B$54:$B$58</c:f>
              <c:numCache>
                <c:formatCode>0%</c:formatCode>
                <c:ptCount val="5"/>
                <c:pt idx="0">
                  <c:v>0.85865261732321874</c:v>
                </c:pt>
                <c:pt idx="1">
                  <c:v>4.5987470178712332E-2</c:v>
                </c:pt>
                <c:pt idx="2">
                  <c:v>-0.17033268310316671</c:v>
                </c:pt>
                <c:pt idx="3">
                  <c:v>-0.17322886454992698</c:v>
                </c:pt>
                <c:pt idx="4">
                  <c:v>-0.26160116508559783</c:v>
                </c:pt>
              </c:numCache>
            </c:numRef>
          </c:val>
        </c:ser>
        <c:ser>
          <c:idx val="2"/>
          <c:order val="1"/>
          <c:tx>
            <c:strRef>
              <c:f>'Fig 8 (2)'!$C$53</c:f>
              <c:strCache>
                <c:ptCount val="1"/>
                <c:pt idx="0">
                  <c:v>2014-2015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'Fig 8 (2)'!$A$54:$A$58</c:f>
              <c:strCache>
                <c:ptCount val="5"/>
                <c:pt idx="0">
                  <c:v>Operator billing (incl. PayforIt)</c:v>
                </c:pt>
                <c:pt idx="1">
                  <c:v>Mobile (including voice shortcodes)</c:v>
                </c:pt>
                <c:pt idx="2">
                  <c:v>Directory enquiries (DQ)</c:v>
                </c:pt>
                <c:pt idx="3">
                  <c:v>Voice 087</c:v>
                </c:pt>
                <c:pt idx="4">
                  <c:v>Voice PRS/09 &amp; red button</c:v>
                </c:pt>
              </c:strCache>
            </c:strRef>
          </c:cat>
          <c:val>
            <c:numRef>
              <c:f>'Fig 8 (2)'!$C$54:$C$58</c:f>
              <c:numCache>
                <c:formatCode>0%</c:formatCode>
                <c:ptCount val="5"/>
                <c:pt idx="0">
                  <c:v>0.16105593200947574</c:v>
                </c:pt>
                <c:pt idx="1">
                  <c:v>-1.0624905374945461E-2</c:v>
                </c:pt>
                <c:pt idx="2">
                  <c:v>-0.19114669728032671</c:v>
                </c:pt>
                <c:pt idx="3">
                  <c:v>-0.10479607856115532</c:v>
                </c:pt>
                <c:pt idx="4">
                  <c:v>-0.30366660406593088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469432"/>
        <c:axId val="145469824"/>
      </c:barChart>
      <c:dateAx>
        <c:axId val="1454694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crossAx val="145469824"/>
        <c:crosses val="autoZero"/>
        <c:auto val="0"/>
        <c:lblOffset val="100"/>
        <c:baseTimeUnit val="days"/>
      </c:dateAx>
      <c:valAx>
        <c:axId val="14546982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54694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400" dirty="0"/>
              <a:t>% change in PRS</a:t>
            </a:r>
            <a:r>
              <a:rPr lang="en-GB" sz="1400" baseline="0" dirty="0"/>
              <a:t> revenues </a:t>
            </a:r>
            <a:r>
              <a:rPr lang="en-GB" sz="1400" baseline="0" dirty="0" smtClean="0"/>
              <a:t>2014-2015</a:t>
            </a:r>
            <a:r>
              <a:rPr lang="en-GB" sz="1200" baseline="0" dirty="0" smtClean="0"/>
              <a:t>e</a:t>
            </a:r>
            <a:endParaRPr lang="en-GB" sz="1400" dirty="0"/>
          </a:p>
        </c:rich>
      </c:tx>
      <c:layout>
        <c:manualLayout>
          <c:xMode val="edge"/>
          <c:yMode val="edge"/>
          <c:x val="0.43443750425579947"/>
          <c:y val="3.980362084449807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9785416464315867"/>
          <c:y val="8.5703777379288873E-2"/>
          <c:w val="0.70214583535684205"/>
          <c:h val="0.4398242121664629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Sheet26!$A$7:$A$24</c:f>
              <c:strCache>
                <c:ptCount val="18"/>
                <c:pt idx="0">
                  <c:v>Games or apps charged to my bill (not on social networking sites) -</c:v>
                </c:pt>
                <c:pt idx="1">
                  <c:v>Charity donations -</c:v>
                </c:pt>
                <c:pt idx="2">
                  <c:v>Betting or gambling (eg betting, lottery, scratch cards) -</c:v>
                </c:pt>
                <c:pt idx="3">
                  <c:v>Games on social networks -</c:v>
                </c:pt>
                <c:pt idx="4">
                  <c:v> Music or video content -</c:v>
                </c:pt>
                <c:pt idx="5">
                  <c:v>Ringtones, ringback tones, wallpapers etc -</c:v>
                </c:pt>
                <c:pt idx="6">
                  <c:v>Virtual gifts in the social media space such as Facebook credits or SwapIts -</c:v>
                </c:pt>
                <c:pt idx="7">
                  <c:v>Internet-based information services (books, magazines, newspapers)</c:v>
                </c:pt>
                <c:pt idx="8">
                  <c:v>087 Customer service (eg information, advice or support)</c:v>
                </c:pt>
                <c:pt idx="9">
                  <c:v>Competitions or quizzes -</c:v>
                </c:pt>
                <c:pt idx="10">
                  <c:v>Dating or flirt chat service - (inc 087)</c:v>
                </c:pt>
                <c:pt idx="11">
                  <c:v>Off-handset purchases for adult-related content (e.g. DVD unlock) -</c:v>
                </c:pt>
                <c:pt idx="12">
                  <c:v>TV or radio show voting or interaction (e.g. X Factor voting) -</c:v>
                </c:pt>
                <c:pt idx="13">
                  <c:v>Adult content (eg video clips, chat, images) -</c:v>
                </c:pt>
                <c:pt idx="14">
                  <c:v>Directory enquiries (eg numbers starting 118) -</c:v>
                </c:pt>
                <c:pt idx="15">
                  <c:v>Low cost international or reverse charge calling -</c:v>
                </c:pt>
                <c:pt idx="16">
                  <c:v>Tarot or astrology -</c:v>
                </c:pt>
                <c:pt idx="17">
                  <c:v>Voice-based information services (eg weather hotline, text alerts, etc.) -</c:v>
                </c:pt>
              </c:strCache>
            </c:strRef>
          </c:cat>
          <c:val>
            <c:numRef>
              <c:f>Sheet26!$D$7:$D$24</c:f>
              <c:numCache>
                <c:formatCode>0%</c:formatCode>
                <c:ptCount val="18"/>
                <c:pt idx="0">
                  <c:v>0.18982888676669707</c:v>
                </c:pt>
                <c:pt idx="1">
                  <c:v>7.8260869565217495E-2</c:v>
                </c:pt>
                <c:pt idx="2">
                  <c:v>7.6032423302220917E-2</c:v>
                </c:pt>
                <c:pt idx="3">
                  <c:v>4.5270327200891101E-2</c:v>
                </c:pt>
                <c:pt idx="4">
                  <c:v>-4.1063311562617374E-2</c:v>
                </c:pt>
                <c:pt idx="5">
                  <c:v>-4.8610370935526677E-2</c:v>
                </c:pt>
                <c:pt idx="6">
                  <c:v>-5.5564432093357423E-2</c:v>
                </c:pt>
                <c:pt idx="7">
                  <c:v>-6.0215830158582777E-2</c:v>
                </c:pt>
                <c:pt idx="8">
                  <c:v>-0.10479607856115536</c:v>
                </c:pt>
                <c:pt idx="9">
                  <c:v>-0.11651873784084954</c:v>
                </c:pt>
                <c:pt idx="10">
                  <c:v>-0.12000804564421838</c:v>
                </c:pt>
                <c:pt idx="11">
                  <c:v>-0.16681175116236477</c:v>
                </c:pt>
                <c:pt idx="12">
                  <c:v>-0.16989949403993343</c:v>
                </c:pt>
                <c:pt idx="13">
                  <c:v>-0.18340853659567277</c:v>
                </c:pt>
                <c:pt idx="14">
                  <c:v>-0.19114669728032671</c:v>
                </c:pt>
                <c:pt idx="15">
                  <c:v>-0.19653679444735681</c:v>
                </c:pt>
                <c:pt idx="16">
                  <c:v>-0.22233815351547553</c:v>
                </c:pt>
                <c:pt idx="17">
                  <c:v>-0.31760094509094927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914712"/>
        <c:axId val="145915104"/>
      </c:barChart>
      <c:dateAx>
        <c:axId val="145914712"/>
        <c:scaling>
          <c:orientation val="minMax"/>
        </c:scaling>
        <c:delete val="0"/>
        <c:axPos val="b"/>
        <c:numFmt formatCode="General" sourceLinked="0"/>
        <c:majorTickMark val="cross"/>
        <c:minorTickMark val="none"/>
        <c:tickLblPos val="low"/>
        <c:crossAx val="145915104"/>
        <c:crosses val="autoZero"/>
        <c:auto val="0"/>
        <c:lblOffset val="10"/>
        <c:baseTimeUnit val="days"/>
      </c:dateAx>
      <c:valAx>
        <c:axId val="1459151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59147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'Fig 4'!$B$3</c:f>
              <c:strCache>
                <c:ptCount val="1"/>
                <c:pt idx="0">
                  <c:v>PRS users by service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800" dirty="0" smtClean="0"/>
                      <a:t>8</a:t>
                    </a:r>
                    <a:r>
                      <a:rPr lang="en-US" dirty="0" smtClean="0"/>
                      <a:t>.8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800" smtClean="0"/>
                      <a:t>6</a:t>
                    </a:r>
                    <a:r>
                      <a:rPr lang="en-US" smtClean="0"/>
                      <a:t>.6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800" smtClean="0"/>
                      <a:t>5</a:t>
                    </a:r>
                    <a:r>
                      <a:rPr lang="en-US" smtClean="0"/>
                      <a:t>.8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800" smtClean="0"/>
                      <a:t>4</a:t>
                    </a:r>
                    <a:r>
                      <a:rPr lang="en-US" smtClean="0"/>
                      <a:t>.8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4167010988246059E-3"/>
                  <c:y val="9.406362256045641E-3"/>
                </c:manualLayout>
              </c:layout>
              <c:tx>
                <c:rich>
                  <a:bodyPr/>
                  <a:lstStyle/>
                  <a:p>
                    <a:r>
                      <a:rPr lang="en-US" sz="800" smtClean="0"/>
                      <a:t>3</a:t>
                    </a:r>
                    <a:r>
                      <a:rPr lang="en-US" smtClean="0"/>
                      <a:t>.5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7.0547716920342255E-3"/>
                </c:manualLayout>
              </c:layout>
              <c:tx>
                <c:rich>
                  <a:bodyPr/>
                  <a:lstStyle/>
                  <a:p>
                    <a:r>
                      <a:rPr lang="en-US" sz="800" smtClean="0"/>
                      <a:t>3</a:t>
                    </a:r>
                    <a:r>
                      <a:rPr lang="en-US" smtClean="0"/>
                      <a:t>.4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833402197649213E-3"/>
                  <c:y val="4.7029959634114727E-3"/>
                </c:manualLayout>
              </c:layout>
              <c:tx>
                <c:rich>
                  <a:bodyPr/>
                  <a:lstStyle/>
                  <a:p>
                    <a:r>
                      <a:rPr lang="en-US" sz="800" smtClean="0"/>
                      <a:t>3</a:t>
                    </a:r>
                    <a:r>
                      <a:rPr lang="en-US" smtClean="0"/>
                      <a:t>.3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833402197649213E-3"/>
                  <c:y val="7.0547716920342255E-3"/>
                </c:manualLayout>
              </c:layout>
              <c:tx>
                <c:rich>
                  <a:bodyPr/>
                  <a:lstStyle/>
                  <a:p>
                    <a:r>
                      <a:rPr lang="en-US" sz="800" smtClean="0"/>
                      <a:t>3</a:t>
                    </a:r>
                    <a:r>
                      <a:rPr lang="en-US" smtClean="0"/>
                      <a:t>.3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sz="800" smtClean="0"/>
                      <a:t>3</a:t>
                    </a:r>
                    <a:r>
                      <a:rPr lang="en-US" smtClean="0"/>
                      <a:t>.1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4167010988246059E-3"/>
                  <c:y val="9.406362256045641E-3"/>
                </c:manualLayout>
              </c:layout>
              <c:tx>
                <c:rich>
                  <a:bodyPr/>
                  <a:lstStyle/>
                  <a:p>
                    <a:r>
                      <a:rPr lang="en-US" sz="800" smtClean="0"/>
                      <a:t>2</a:t>
                    </a:r>
                    <a:r>
                      <a:rPr lang="en-US" smtClean="0"/>
                      <a:t>.7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sz="800" smtClean="0"/>
                      <a:t>2</a:t>
                    </a:r>
                    <a:r>
                      <a:rPr lang="en-US" smtClean="0"/>
                      <a:t>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sz="800" smtClean="0"/>
                      <a:t>1</a:t>
                    </a:r>
                    <a:r>
                      <a:rPr lang="en-US" smtClean="0"/>
                      <a:t>.9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2.833402197649213E-3"/>
                  <c:y val="9.406362256045641E-3"/>
                </c:manualLayout>
              </c:layout>
              <c:tx>
                <c:rich>
                  <a:bodyPr/>
                  <a:lstStyle/>
                  <a:p>
                    <a:r>
                      <a:rPr lang="en-US" sz="800" smtClean="0"/>
                      <a:t>1</a:t>
                    </a:r>
                    <a:r>
                      <a:rPr lang="en-US" smtClean="0"/>
                      <a:t>.5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1.4167010988246059E-3"/>
                  <c:y val="9.406362256045641E-3"/>
                </c:manualLayout>
              </c:layout>
              <c:tx>
                <c:rich>
                  <a:bodyPr/>
                  <a:lstStyle/>
                  <a:p>
                    <a:r>
                      <a:rPr lang="en-US" sz="800" smtClean="0"/>
                      <a:t>1</a:t>
                    </a:r>
                    <a:r>
                      <a:rPr lang="en-US" smtClean="0"/>
                      <a:t>.5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1.4167010988246059E-3"/>
                  <c:y val="7.0547716920342255E-3"/>
                </c:manualLayout>
              </c:layout>
              <c:tx>
                <c:rich>
                  <a:bodyPr/>
                  <a:lstStyle/>
                  <a:p>
                    <a:r>
                      <a:rPr lang="en-US" sz="800" smtClean="0"/>
                      <a:t>1</a:t>
                    </a:r>
                    <a:r>
                      <a:rPr lang="en-US" smtClean="0"/>
                      <a:t>.5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tx>
                <c:rich>
                  <a:bodyPr/>
                  <a:lstStyle/>
                  <a:p>
                    <a:r>
                      <a:rPr lang="en-US" sz="800" smtClean="0"/>
                      <a:t>1</a:t>
                    </a:r>
                    <a:r>
                      <a:rPr lang="en-US" smtClean="0"/>
                      <a:t>.2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tx>
                <c:rich>
                  <a:bodyPr/>
                  <a:lstStyle/>
                  <a:p>
                    <a:r>
                      <a:rPr lang="en-US" sz="800" smtClean="0"/>
                      <a:t>1</a:t>
                    </a:r>
                    <a:r>
                      <a:rPr lang="en-US" smtClean="0"/>
                      <a:t>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 sz="800" smtClean="0"/>
                      <a:t>0</a:t>
                    </a:r>
                    <a:r>
                      <a:rPr lang="en-US" smtClean="0"/>
                      <a:t>.5 mil.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@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'Fig 4'!$A$4:$A$21</c:f>
              <c:strCache>
                <c:ptCount val="18"/>
                <c:pt idx="0">
                  <c:v>Customer service (eg advice, sales or support)</c:v>
                </c:pt>
                <c:pt idx="1">
                  <c:v>TV or radio show voting or interaction (e.g. X Factor voting)</c:v>
                </c:pt>
                <c:pt idx="2">
                  <c:v>Charity donations</c:v>
                </c:pt>
                <c:pt idx="3">
                  <c:v>Games or apps charged to my bill (not on social networking sites)</c:v>
                </c:pt>
                <c:pt idx="4">
                  <c:v>Betting or gambling (eg betting, lottery, scratch cards)</c:v>
                </c:pt>
                <c:pt idx="5">
                  <c:v>Directory enquiries (eg numbers starting 118)</c:v>
                </c:pt>
                <c:pt idx="6">
                  <c:v>Competitions or quizzes</c:v>
                </c:pt>
                <c:pt idx="7">
                  <c:v>Music or video content</c:v>
                </c:pt>
                <c:pt idx="8">
                  <c:v>Internet-based information services (books, magazines, newspapers)</c:v>
                </c:pt>
                <c:pt idx="9">
                  <c:v>Games on social networks</c:v>
                </c:pt>
                <c:pt idx="10">
                  <c:v>Adult content (eg video clips, chat, images)</c:v>
                </c:pt>
                <c:pt idx="11">
                  <c:v>Low cost international or reverse charge calling</c:v>
                </c:pt>
                <c:pt idx="12">
                  <c:v>Dating or flirt chat service</c:v>
                </c:pt>
                <c:pt idx="13">
                  <c:v>Ringtones, ringback tones, wallpapers etc</c:v>
                </c:pt>
                <c:pt idx="14">
                  <c:v>Tarot or astrology</c:v>
                </c:pt>
                <c:pt idx="15">
                  <c:v>Off-handset purchases for adult-related content (e.g. DVD unlock)</c:v>
                </c:pt>
                <c:pt idx="16">
                  <c:v>Voice-based information services (eg weather hotline, text alerts, etc.)</c:v>
                </c:pt>
                <c:pt idx="17">
                  <c:v>Virtual gifts in the social media space such as Facebook credits or SwapIts</c:v>
                </c:pt>
              </c:strCache>
            </c:strRef>
          </c:cat>
          <c:val>
            <c:numRef>
              <c:f>'Fig 4'!$B$4:$B$21</c:f>
              <c:numCache>
                <c:formatCode>#,##0</c:formatCode>
                <c:ptCount val="18"/>
                <c:pt idx="0">
                  <c:v>8805000</c:v>
                </c:pt>
                <c:pt idx="1">
                  <c:v>6636000</c:v>
                </c:pt>
                <c:pt idx="2">
                  <c:v>5813000</c:v>
                </c:pt>
                <c:pt idx="3">
                  <c:v>4772000</c:v>
                </c:pt>
                <c:pt idx="4">
                  <c:v>3481000</c:v>
                </c:pt>
                <c:pt idx="5">
                  <c:v>3449000</c:v>
                </c:pt>
                <c:pt idx="6">
                  <c:v>3300000</c:v>
                </c:pt>
                <c:pt idx="7">
                  <c:v>3262000</c:v>
                </c:pt>
                <c:pt idx="8">
                  <c:v>3113000</c:v>
                </c:pt>
                <c:pt idx="9">
                  <c:v>2730000</c:v>
                </c:pt>
                <c:pt idx="10">
                  <c:v>1972000</c:v>
                </c:pt>
                <c:pt idx="11">
                  <c:v>1854000</c:v>
                </c:pt>
                <c:pt idx="12">
                  <c:v>1544000</c:v>
                </c:pt>
                <c:pt idx="13">
                  <c:v>1523000</c:v>
                </c:pt>
                <c:pt idx="14">
                  <c:v>1472000</c:v>
                </c:pt>
                <c:pt idx="15">
                  <c:v>1176000</c:v>
                </c:pt>
                <c:pt idx="16">
                  <c:v>1084000</c:v>
                </c:pt>
                <c:pt idx="17">
                  <c:v>549000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915888"/>
        <c:axId val="145916280"/>
      </c:barChart>
      <c:catAx>
        <c:axId val="145915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5916280"/>
        <c:crosses val="autoZero"/>
        <c:auto val="1"/>
        <c:lblAlgn val="ctr"/>
        <c:lblOffset val="100"/>
        <c:noMultiLvlLbl val="0"/>
      </c:catAx>
      <c:valAx>
        <c:axId val="14591628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1459158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'Fig 10'!$A$4</c:f>
              <c:strCache>
                <c:ptCount val="1"/>
                <c:pt idx="0">
                  <c:v>PRS users</c:v>
                </c:pt>
              </c:strCache>
            </c:strRef>
          </c:tx>
          <c:invertIfNegative val="0"/>
          <c:cat>
            <c:strRef>
              <c:f>'Fig 10'!$B$3:$C$3</c:f>
              <c:strCache>
                <c:ptCount val="2"/>
                <c:pt idx="0">
                  <c:v>2014 (January)</c:v>
                </c:pt>
                <c:pt idx="1">
                  <c:v>2015 (January)</c:v>
                </c:pt>
              </c:strCache>
            </c:strRef>
          </c:cat>
          <c:val>
            <c:numRef>
              <c:f>'Fig 10'!$B$4:$C$4</c:f>
              <c:numCache>
                <c:formatCode>_-* #,##0_-;\-* #,##0_-;_-* "-"??_-;_-@_-</c:formatCode>
                <c:ptCount val="2"/>
                <c:pt idx="0">
                  <c:v>19289000</c:v>
                </c:pt>
                <c:pt idx="1">
                  <c:v>16495000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917064"/>
        <c:axId val="145917456"/>
      </c:barChart>
      <c:catAx>
        <c:axId val="145917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5917456"/>
        <c:crossesAt val="0"/>
        <c:auto val="1"/>
        <c:lblAlgn val="ctr"/>
        <c:lblOffset val="100"/>
        <c:noMultiLvlLbl val="0"/>
      </c:catAx>
      <c:valAx>
        <c:axId val="145917456"/>
        <c:scaling>
          <c:orientation val="minMax"/>
          <c:min val="0"/>
        </c:scaling>
        <c:delete val="0"/>
        <c:axPos val="l"/>
        <c:majorGridlines/>
        <c:numFmt formatCode="_-* #,##0_-;\-* #,##0_-;_-* &quot;-&quot;??_-;_-@_-" sourceLinked="1"/>
        <c:majorTickMark val="out"/>
        <c:minorTickMark val="none"/>
        <c:tickLblPos val="nextTo"/>
        <c:crossAx val="1459170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400"/>
              <a:t>UK smartphone  &amp; mobile internet penetration</a:t>
            </a:r>
          </a:p>
        </c:rich>
      </c:tx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Sheet1!$A$15</c:f>
              <c:strCache>
                <c:ptCount val="1"/>
                <c:pt idx="0">
                  <c:v>Total Smartphones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2.5560767000124E-3"/>
                  <c:y val="-1.0689048018233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 b="1" dirty="0"/>
                      <a:t> 26,055,177 </a:t>
                    </a:r>
                  </a:p>
                </c:rich>
              </c:tx>
              <c:spPr>
                <a:ln w="28575">
                  <a:solidFill>
                    <a:schemeClr val="tx1"/>
                  </a:solidFill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Sheet1!$B$14:$H$14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Sheet1!$B$15:$H$15</c:f>
              <c:numCache>
                <c:formatCode>_-* #,##0_-;\-* #,##0_-;_-* "-"??_-;_-@_-</c:formatCode>
                <c:ptCount val="7"/>
                <c:pt idx="0">
                  <c:v>10821998.973624704</c:v>
                </c:pt>
                <c:pt idx="1">
                  <c:v>14977230.158441894</c:v>
                </c:pt>
                <c:pt idx="2">
                  <c:v>26055177.410979174</c:v>
                </c:pt>
                <c:pt idx="3">
                  <c:v>37962040.648758002</c:v>
                </c:pt>
                <c:pt idx="4">
                  <c:v>44949046.191676512</c:v>
                </c:pt>
                <c:pt idx="5">
                  <c:v>51809174.515088201</c:v>
                </c:pt>
                <c:pt idx="6">
                  <c:v>57935049.617848597</c:v>
                </c:pt>
              </c:numCache>
            </c:numRef>
          </c:val>
        </c:ser>
        <c:ser>
          <c:idx val="1"/>
          <c:order val="1"/>
          <c:tx>
            <c:strRef>
              <c:f>Sheet1!$A$16</c:f>
              <c:strCache>
                <c:ptCount val="1"/>
                <c:pt idx="0">
                  <c:v>Non-smartphone</c:v>
                </c:pt>
              </c:strCache>
            </c:strRef>
          </c:tx>
          <c:invertIfNegative val="0"/>
          <c:cat>
            <c:numRef>
              <c:f>Sheet1!$B$14:$H$14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Sheet1!$B$16:$H$16</c:f>
              <c:numCache>
                <c:formatCode>_-* #,##0_-;\-* #,##0_-;_-* "-"??_-;_-@_-</c:formatCode>
                <c:ptCount val="7"/>
                <c:pt idx="0">
                  <c:v>69128401.026375294</c:v>
                </c:pt>
                <c:pt idx="1">
                  <c:v>66067365.441558093</c:v>
                </c:pt>
                <c:pt idx="2">
                  <c:v>56853398.657820798</c:v>
                </c:pt>
                <c:pt idx="3">
                  <c:v>45314494.743677191</c:v>
                </c:pt>
                <c:pt idx="4">
                  <c:v>39228784.581467897</c:v>
                </c:pt>
                <c:pt idx="5">
                  <c:v>31875657.88176829</c:v>
                </c:pt>
                <c:pt idx="6">
                  <c:v>26035666.597404696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86389056"/>
        <c:axId val="286389448"/>
      </c:barChart>
      <c:lineChart>
        <c:grouping val="standard"/>
        <c:varyColors val="0"/>
        <c:ser>
          <c:idx val="2"/>
          <c:order val="2"/>
          <c:tx>
            <c:strRef>
              <c:f>Sheet1!$A$17</c:f>
              <c:strCache>
                <c:ptCount val="1"/>
                <c:pt idx="0">
                  <c:v>Mobile internet users</c:v>
                </c:pt>
              </c:strCache>
            </c:strRef>
          </c:tx>
          <c:spPr>
            <a:ln w="38100">
              <a:solidFill>
                <a:schemeClr val="tx1"/>
              </a:solidFill>
            </a:ln>
          </c:spPr>
          <c:marker>
            <c:symbol val="none"/>
          </c:marker>
          <c:cat>
            <c:numRef>
              <c:f>Sheet1!$B$14:$H$14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Sheet1!$B$17:$H$17</c:f>
              <c:numCache>
                <c:formatCode>_-* #,##0_-;\-* #,##0_-;_-* "-"??_-;_-@_-</c:formatCode>
                <c:ptCount val="7"/>
                <c:pt idx="0">
                  <c:v>13500665.358570047</c:v>
                </c:pt>
                <c:pt idx="1">
                  <c:v>24433277.316552248</c:v>
                </c:pt>
                <c:pt idx="2">
                  <c:v>30124057.684613742</c:v>
                </c:pt>
                <c:pt idx="3">
                  <c:v>37561425.282292321</c:v>
                </c:pt>
                <c:pt idx="4">
                  <c:v>43646000.299244478</c:v>
                </c:pt>
                <c:pt idx="5">
                  <c:v>48433633.36336568</c:v>
                </c:pt>
                <c:pt idx="6">
                  <c:v>53923880.874412984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6389056"/>
        <c:axId val="286389448"/>
      </c:lineChart>
      <c:catAx>
        <c:axId val="286389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86389448"/>
        <c:crosses val="autoZero"/>
        <c:auto val="1"/>
        <c:lblAlgn val="ctr"/>
        <c:lblOffset val="100"/>
        <c:noMultiLvlLbl val="0"/>
      </c:catAx>
      <c:valAx>
        <c:axId val="286389448"/>
        <c:scaling>
          <c:orientation val="minMax"/>
        </c:scaling>
        <c:delete val="0"/>
        <c:axPos val="l"/>
        <c:majorGridlines/>
        <c:numFmt formatCode="_-* #,##0_-;\-* #,##0_-;_-* &quot;-&quot;??_-;_-@_-" sourceLinked="1"/>
        <c:majorTickMark val="out"/>
        <c:minorTickMark val="none"/>
        <c:tickLblPos val="nextTo"/>
        <c:crossAx val="28638905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20"/>
      <c:hPercent val="100"/>
      <c:rotY val="20"/>
      <c:depthPercent val="100"/>
      <c:rAngAx val="0"/>
    </c:view3D>
    <c:floor>
      <c:thickness val="0"/>
      <c:spPr>
        <a:noFill/>
        <a:ln w="0">
          <a:solidFill>
            <a:srgbClr val="D7D7D7"/>
          </a:solidFill>
        </a:ln>
        <a:effectLst/>
        <a:scene3d>
          <a:camera prst="orthographicFront"/>
          <a:lightRig rig="threePt" dir="t"/>
        </a:scene3d>
        <a:sp3d>
          <a:contourClr>
            <a:srgbClr val="D7D7D7"/>
          </a:contourClr>
        </a:sp3d>
      </c:spPr>
    </c:floor>
    <c:sideWall>
      <c:thickness val="0"/>
      <c:spPr>
        <a:noFill/>
        <a:ln w="28575">
          <a:solidFill>
            <a:srgbClr val="D7D7D7"/>
          </a:solidFill>
        </a:ln>
        <a:effectLst/>
        <a:sp3d contourW="28575">
          <a:contourClr>
            <a:srgbClr val="D7D7D7"/>
          </a:contourClr>
        </a:sp3d>
      </c:spPr>
    </c:sideWall>
    <c:backWall>
      <c:thickness val="0"/>
      <c:spPr>
        <a:noFill/>
        <a:ln w="28575">
          <a:solidFill>
            <a:srgbClr val="D7D7D7"/>
          </a:solidFill>
        </a:ln>
        <a:effectLst/>
        <a:sp3d contourW="28575">
          <a:contourClr>
            <a:srgbClr val="D7D7D7"/>
          </a:contourClr>
        </a:sp3d>
      </c:spPr>
    </c:backWall>
    <c:plotArea>
      <c:layout>
        <c:manualLayout>
          <c:layoutTarget val="inner"/>
          <c:xMode val="edge"/>
          <c:yMode val="edge"/>
          <c:x val="0.16950104986876641"/>
          <c:y val="1.9411088457980435E-2"/>
          <c:w val="0.81425246062992129"/>
          <c:h val="0.6899820374015748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>
                <a:shade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6666666666666668E-3"/>
                  <c:y val="-4.0397667226508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666666666666668E-3"/>
                  <c:y val="-4.7526667325303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9999999999999385E-3"/>
                  <c:y val="-4.0397667226508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</c:strCache>
            </c:strRef>
          </c:cat>
          <c:val>
            <c:numRef>
              <c:f>Sheet1!$B$2:$B$5</c:f>
              <c:numCache>
                <c:formatCode>"£"#,##0</c:formatCode>
                <c:ptCount val="4"/>
                <c:pt idx="0">
                  <c:v>3510000</c:v>
                </c:pt>
                <c:pt idx="1">
                  <c:v>3460000</c:v>
                </c:pt>
                <c:pt idx="2">
                  <c:v>1590000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5">
                <a:tint val="6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3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73"/>
        <c:shape val="box"/>
        <c:axId val="142400600"/>
        <c:axId val="292232016"/>
        <c:axId val="292206240"/>
      </c:bar3DChart>
      <c:catAx>
        <c:axId val="142400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2232016"/>
        <c:crosses val="autoZero"/>
        <c:auto val="1"/>
        <c:lblAlgn val="ctr"/>
        <c:lblOffset val="100"/>
        <c:noMultiLvlLbl val="0"/>
      </c:catAx>
      <c:valAx>
        <c:axId val="292232016"/>
        <c:scaling>
          <c:orientation val="minMax"/>
        </c:scaling>
        <c:delete val="1"/>
        <c:axPos val="l"/>
        <c:numFmt formatCode="&quot;£&quot;#,##0" sourceLinked="1"/>
        <c:majorTickMark val="out"/>
        <c:minorTickMark val="none"/>
        <c:tickLblPos val="nextTo"/>
        <c:crossAx val="142400600"/>
        <c:crosses val="autoZero"/>
        <c:crossBetween val="between"/>
      </c:valAx>
      <c:serAx>
        <c:axId val="292206240"/>
        <c:scaling>
          <c:orientation val="minMax"/>
        </c:scaling>
        <c:delete val="1"/>
        <c:axPos val="b"/>
        <c:majorTickMark val="out"/>
        <c:minorTickMark val="none"/>
        <c:tickLblPos val="nextTo"/>
        <c:crossAx val="29223201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400" dirty="0"/>
              <a:t>PRS 2014 market revenues (£m, excl VAT</a:t>
            </a:r>
            <a:r>
              <a:rPr lang="en-GB" sz="1400" dirty="0" smtClean="0"/>
              <a:t>)*</a:t>
            </a:r>
            <a:endParaRPr lang="en-GB" sz="14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'Fig 6'!$A$4</c:f>
              <c:strCache>
                <c:ptCount val="1"/>
                <c:pt idx="0">
                  <c:v>Total size of market inc. 087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'Fig 6'!$B$3:$F$3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'Fig 6'!$B$4:$F$4</c:f>
              <c:numCache>
                <c:formatCode>_-* #,##0.0_-;\-* #,##0.0_-;_-* "-"??_-;_-@_-</c:formatCode>
                <c:ptCount val="5"/>
                <c:pt idx="0">
                  <c:v>816</c:v>
                </c:pt>
                <c:pt idx="1">
                  <c:v>794.23830567512084</c:v>
                </c:pt>
                <c:pt idx="2">
                  <c:v>763.78709640011152</c:v>
                </c:pt>
                <c:pt idx="3">
                  <c:v>708.86321708866296</c:v>
                </c:pt>
                <c:pt idx="4">
                  <c:v>686.60092259047667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022464"/>
        <c:axId val="145241448"/>
      </c:barChart>
      <c:catAx>
        <c:axId val="143022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5241448"/>
        <c:crosses val="autoZero"/>
        <c:auto val="1"/>
        <c:lblAlgn val="ctr"/>
        <c:lblOffset val="100"/>
        <c:noMultiLvlLbl val="0"/>
      </c:catAx>
      <c:valAx>
        <c:axId val="145241448"/>
        <c:scaling>
          <c:orientation val="minMax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43022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/>
              <a:t>PRS market revenues 2014 (£m excl VAT)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0176087643394988"/>
          <c:y val="0.11243168752202568"/>
          <c:w val="0.79661439221170061"/>
          <c:h val="0.457356708166990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'Fig 9'!$B$4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'Fig 9'!$A$5:$A$22</c:f>
              <c:strCache>
                <c:ptCount val="18"/>
                <c:pt idx="0">
                  <c:v>Directory enquiries (eg numbers starting 118) -</c:v>
                </c:pt>
                <c:pt idx="1">
                  <c:v>Charity donations -</c:v>
                </c:pt>
                <c:pt idx="2">
                  <c:v>TV or radio show voting or interaction (e.g. X Factor voting) -</c:v>
                </c:pt>
                <c:pt idx="3">
                  <c:v>087 Customer service (eg information, advice or support)</c:v>
                </c:pt>
                <c:pt idx="4">
                  <c:v>Games on social networks -</c:v>
                </c:pt>
                <c:pt idx="5">
                  <c:v>Betting or gambling (eg betting, lottery, scratch cards) -</c:v>
                </c:pt>
                <c:pt idx="6">
                  <c:v>Games or apps charged to my bill (not on social networking sites) -</c:v>
                </c:pt>
                <c:pt idx="7">
                  <c:v>Adult content (eg video clips, chat, images) -</c:v>
                </c:pt>
                <c:pt idx="8">
                  <c:v>Low cost international or reverse charge calling -</c:v>
                </c:pt>
                <c:pt idx="9">
                  <c:v>Competitions or quizzes -</c:v>
                </c:pt>
                <c:pt idx="10">
                  <c:v> Music or video content -</c:v>
                </c:pt>
                <c:pt idx="11">
                  <c:v>Internet-based information services (books, magazines, newspapers)</c:v>
                </c:pt>
                <c:pt idx="12">
                  <c:v>Dating or flirt chat service - (inc 087)</c:v>
                </c:pt>
                <c:pt idx="13">
                  <c:v>Off-handset purchases for adult-related content (e.g. DVD unlock) -</c:v>
                </c:pt>
                <c:pt idx="14">
                  <c:v>Tarot or astrology -</c:v>
                </c:pt>
                <c:pt idx="15">
                  <c:v>Ringtones, ringback tones, wallpapers etc -</c:v>
                </c:pt>
                <c:pt idx="16">
                  <c:v>Voice-based information services (eg weather hotline, text alerts, etc.) -</c:v>
                </c:pt>
                <c:pt idx="17">
                  <c:v>Virtual gifts in the social media space such as Facebook credits or SwapIts -</c:v>
                </c:pt>
              </c:strCache>
            </c:strRef>
          </c:cat>
          <c:val>
            <c:numRef>
              <c:f>'Fig 9'!$B$5:$B$22</c:f>
              <c:numCache>
                <c:formatCode>_(* #,##0.00_);_(* \(#,##0.00\);_(* "-"??_);_(@_)</c:formatCode>
                <c:ptCount val="18"/>
                <c:pt idx="0">
                  <c:v>116.92620921000002</c:v>
                </c:pt>
                <c:pt idx="1">
                  <c:v>115.00000000000001</c:v>
                </c:pt>
                <c:pt idx="2">
                  <c:v>57.722415534337465</c:v>
                </c:pt>
                <c:pt idx="3">
                  <c:v>49.29585675392623</c:v>
                </c:pt>
                <c:pt idx="4">
                  <c:v>42.406130720014872</c:v>
                </c:pt>
                <c:pt idx="5">
                  <c:v>36.796089719817914</c:v>
                </c:pt>
                <c:pt idx="6">
                  <c:v>35.704366799948374</c:v>
                </c:pt>
                <c:pt idx="7">
                  <c:v>32.897821603216826</c:v>
                </c:pt>
                <c:pt idx="8">
                  <c:v>32.317695012646418</c:v>
                </c:pt>
                <c:pt idx="9">
                  <c:v>29.641516054622674</c:v>
                </c:pt>
                <c:pt idx="10">
                  <c:v>29.16126673737471</c:v>
                </c:pt>
                <c:pt idx="11">
                  <c:v>23.531627220928222</c:v>
                </c:pt>
                <c:pt idx="12">
                  <c:v>19.685596221358733</c:v>
                </c:pt>
                <c:pt idx="13">
                  <c:v>19.178462654546962</c:v>
                </c:pt>
                <c:pt idx="14">
                  <c:v>19.037540802007616</c:v>
                </c:pt>
                <c:pt idx="15">
                  <c:v>10.124883416560973</c:v>
                </c:pt>
                <c:pt idx="16">
                  <c:v>9.9979425471175869</c:v>
                </c:pt>
                <c:pt idx="17">
                  <c:v>7.1755015820510177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242232"/>
        <c:axId val="145242624"/>
      </c:barChart>
      <c:catAx>
        <c:axId val="145242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5242624"/>
        <c:crosses val="autoZero"/>
        <c:auto val="1"/>
        <c:lblAlgn val="ctr"/>
        <c:lblOffset val="100"/>
        <c:noMultiLvlLbl val="0"/>
      </c:catAx>
      <c:valAx>
        <c:axId val="145242624"/>
        <c:scaling>
          <c:orientation val="minMax"/>
        </c:scaling>
        <c:delete val="0"/>
        <c:axPos val="l"/>
        <c:majorGridlines/>
        <c:numFmt formatCode="_(* #,##0_);_(* \(#,##0\);_(* &quot;-&quot;_);_(@_)" sourceLinked="0"/>
        <c:majorTickMark val="out"/>
        <c:minorTickMark val="none"/>
        <c:tickLblPos val="nextTo"/>
        <c:crossAx val="1452422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/>
              <a:t>Premium rate</a:t>
            </a:r>
            <a:r>
              <a:rPr lang="en-US" sz="1400" baseline="0"/>
              <a:t> channels by payment type, </a:t>
            </a:r>
            <a:r>
              <a:rPr lang="en-US" sz="1400"/>
              <a:t>2014 </a:t>
            </a:r>
          </a:p>
          <a:p>
            <a:pPr>
              <a:defRPr/>
            </a:pPr>
            <a:r>
              <a:rPr lang="en-US" sz="1400"/>
              <a:t>(£m, excl VAT)</a:t>
            </a:r>
          </a:p>
        </c:rich>
      </c:tx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'Fig 7'!$B$20</c:f>
              <c:strCache>
                <c:ptCount val="1"/>
                <c:pt idx="0">
                  <c:v>2014</c:v>
                </c:pt>
              </c:strCache>
            </c:strRef>
          </c:tx>
          <c:dPt>
            <c:idx val="1"/>
            <c:bubble3D val="0"/>
            <c:spPr>
              <a:ln w="34925">
                <a:solidFill>
                  <a:prstClr val="black"/>
                </a:solidFill>
              </a:ln>
            </c:spPr>
          </c:dPt>
          <c:dPt>
            <c:idx val="2"/>
            <c:bubble3D val="0"/>
            <c:spPr>
              <a:ln w="34925">
                <a:solidFill>
                  <a:schemeClr val="tx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'Fig 7'!$A$21:$A$25</c:f>
              <c:strCache>
                <c:ptCount val="5"/>
                <c:pt idx="0">
                  <c:v>Directory enquiries (DQ)</c:v>
                </c:pt>
                <c:pt idx="1">
                  <c:v>Mobile (including voice shortcodes)</c:v>
                </c:pt>
                <c:pt idx="2">
                  <c:v>Operator billing (incl PayforIt)</c:v>
                </c:pt>
                <c:pt idx="3">
                  <c:v>Voice PRS/09 &amp; red button</c:v>
                </c:pt>
                <c:pt idx="4">
                  <c:v>Voice 087</c:v>
                </c:pt>
              </c:strCache>
            </c:strRef>
          </c:cat>
          <c:val>
            <c:numRef>
              <c:f>'Fig 7'!$B$21:$B$25</c:f>
              <c:numCache>
                <c:formatCode>_(* #,##0.00_);_(* \(#,##0.00\);_(* "-"??_);_(@_)</c:formatCode>
                <c:ptCount val="5"/>
                <c:pt idx="0">
                  <c:v>116.92620921000002</c:v>
                </c:pt>
                <c:pt idx="1">
                  <c:v>343.44841475999965</c:v>
                </c:pt>
                <c:pt idx="2">
                  <c:v>68.436803069999996</c:v>
                </c:pt>
                <c:pt idx="3">
                  <c:v>88.647645000809632</c:v>
                </c:pt>
                <c:pt idx="4">
                  <c:v>69.141850549667097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3317386809346932"/>
          <c:y val="0.42633243107506136"/>
          <c:w val="0.33376375172104988"/>
          <c:h val="0.26000458299500556"/>
        </c:manualLayout>
      </c:layout>
      <c:overlay val="0"/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/>
              <a:t>2013-2014</a:t>
            </a:r>
            <a:r>
              <a:rPr lang="en-US" sz="1400" baseline="0"/>
              <a:t> PRS revenue % change by payment platform</a:t>
            </a:r>
            <a:endParaRPr lang="en-US" sz="1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'Fig 8 (2)'!$D$30</c:f>
              <c:strCache>
                <c:ptCount val="1"/>
                <c:pt idx="0">
                  <c:v>% Change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'Fig 8 (2)'!$A$31:$A$35</c:f>
              <c:strCache>
                <c:ptCount val="5"/>
                <c:pt idx="0">
                  <c:v>Operator billing (incl. PayforIt)</c:v>
                </c:pt>
                <c:pt idx="1">
                  <c:v>Mobile (including voice shortcodes)</c:v>
                </c:pt>
                <c:pt idx="2">
                  <c:v>Directory enquiries (DQ)</c:v>
                </c:pt>
                <c:pt idx="3">
                  <c:v>Voice 087</c:v>
                </c:pt>
                <c:pt idx="4">
                  <c:v>Voice PRS/09 &amp; red button</c:v>
                </c:pt>
              </c:strCache>
            </c:strRef>
          </c:cat>
          <c:val>
            <c:numRef>
              <c:f>'Fig 8 (2)'!$D$31:$D$35</c:f>
              <c:numCache>
                <c:formatCode>0%</c:formatCode>
                <c:ptCount val="5"/>
                <c:pt idx="0">
                  <c:v>0.85865261732321874</c:v>
                </c:pt>
                <c:pt idx="1">
                  <c:v>4.5987470178712332E-2</c:v>
                </c:pt>
                <c:pt idx="2">
                  <c:v>-0.17033268310316671</c:v>
                </c:pt>
                <c:pt idx="3">
                  <c:v>-0.17322886454992698</c:v>
                </c:pt>
                <c:pt idx="4">
                  <c:v>-0.26160116508559783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244192"/>
        <c:axId val="145244584"/>
      </c:barChart>
      <c:dateAx>
        <c:axId val="145244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crossAx val="145244584"/>
        <c:crosses val="autoZero"/>
        <c:auto val="0"/>
        <c:lblOffset val="100"/>
        <c:baseTimeUnit val="days"/>
      </c:dateAx>
      <c:valAx>
        <c:axId val="1452445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52441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400"/>
              <a:t>PRS market revenues 2010-2015 (£m, excl VAT)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'Fig 6 (2)'!$A$4</c:f>
              <c:strCache>
                <c:ptCount val="1"/>
                <c:pt idx="0">
                  <c:v>Total size of market inc. 087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'Fig 6 (2)'!$B$3:$G$3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'Fig 6 (2)'!$B$4:$G$4</c:f>
              <c:numCache>
                <c:formatCode>_-* #,##0.0_-;\-* #,##0.0_-;_-* "-"??_-;_-@_-</c:formatCode>
                <c:ptCount val="6"/>
                <c:pt idx="0">
                  <c:v>816</c:v>
                </c:pt>
                <c:pt idx="1">
                  <c:v>794.23830567512084</c:v>
                </c:pt>
                <c:pt idx="2">
                  <c:v>763.78709640011152</c:v>
                </c:pt>
                <c:pt idx="3">
                  <c:v>708.86321708866296</c:v>
                </c:pt>
                <c:pt idx="4">
                  <c:v>686.60092259047667</c:v>
                </c:pt>
                <c:pt idx="5">
                  <c:v>637.5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466296"/>
        <c:axId val="145466688"/>
      </c:barChart>
      <c:catAx>
        <c:axId val="145466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5466688"/>
        <c:crosses val="autoZero"/>
        <c:auto val="1"/>
        <c:lblAlgn val="ctr"/>
        <c:lblOffset val="100"/>
        <c:noMultiLvlLbl val="0"/>
      </c:catAx>
      <c:valAx>
        <c:axId val="145466688"/>
        <c:scaling>
          <c:orientation val="minMax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crossAx val="1454662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b="1" i="0" baseline="0" dirty="0"/>
              <a:t>PRS market revenues </a:t>
            </a:r>
            <a:r>
              <a:rPr lang="en-US" sz="1400" b="1" i="0" baseline="0" dirty="0" smtClean="0"/>
              <a:t>2015e </a:t>
            </a:r>
            <a:r>
              <a:rPr lang="en-US" sz="1400" b="1" i="0" baseline="0" dirty="0"/>
              <a:t>(£m excl VAT)</a:t>
            </a:r>
            <a:endParaRPr lang="en-GB" sz="14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'Fig 16'!$B$3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'Fig 16'!$A$4:$A$21</c:f>
              <c:strCache>
                <c:ptCount val="18"/>
                <c:pt idx="0">
                  <c:v>Directory enquiries (eg numbers starting 118) -</c:v>
                </c:pt>
                <c:pt idx="1">
                  <c:v>Charity donations -</c:v>
                </c:pt>
                <c:pt idx="2">
                  <c:v>TV or radio show voting or interaction (e.g. X Factor voting) -</c:v>
                </c:pt>
                <c:pt idx="3">
                  <c:v>087 Customer service (eg information, advice or support)</c:v>
                </c:pt>
                <c:pt idx="4">
                  <c:v>Games on social networks -</c:v>
                </c:pt>
                <c:pt idx="5">
                  <c:v>Betting or gambling (eg betting, lottery, scratch cards) -</c:v>
                </c:pt>
                <c:pt idx="6">
                  <c:v>Games or apps charged to my bill (not on social networking sites) -</c:v>
                </c:pt>
                <c:pt idx="7">
                  <c:v>Adult content (eg video clips, chat, images) -</c:v>
                </c:pt>
                <c:pt idx="8">
                  <c:v>Low cost international or reverse charge calling -</c:v>
                </c:pt>
                <c:pt idx="9">
                  <c:v>Competitions or quizzes -</c:v>
                </c:pt>
                <c:pt idx="10">
                  <c:v> Music or video content -</c:v>
                </c:pt>
                <c:pt idx="11">
                  <c:v>Internet-based information services (books, magazines, newspapers)</c:v>
                </c:pt>
                <c:pt idx="12">
                  <c:v>Dating or flirt chat service - (inc 087)</c:v>
                </c:pt>
                <c:pt idx="13">
                  <c:v>Off-handset purchases for adult-related content (e.g. DVD unlock) -</c:v>
                </c:pt>
                <c:pt idx="14">
                  <c:v>Tarot or astrology -</c:v>
                </c:pt>
                <c:pt idx="15">
                  <c:v>Ringtones, ringback tones, wallpapers etc -</c:v>
                </c:pt>
                <c:pt idx="16">
                  <c:v>Voice-based information services (eg weather hotline, text alerts, etc.) -</c:v>
                </c:pt>
                <c:pt idx="17">
                  <c:v>Virtual gifts in the social media space such as Facebook credits or SwapIts -</c:v>
                </c:pt>
              </c:strCache>
            </c:strRef>
          </c:cat>
          <c:val>
            <c:numRef>
              <c:f>'Fig 16'!$B$4:$B$21</c:f>
              <c:numCache>
                <c:formatCode>_(* #,##0.00_);_(* \(#,##0.00\);_(* "-"??_);_(@_)</c:formatCode>
                <c:ptCount val="18"/>
                <c:pt idx="0">
                  <c:v>116.92620921000002</c:v>
                </c:pt>
                <c:pt idx="1">
                  <c:v>115.00000000000001</c:v>
                </c:pt>
                <c:pt idx="2">
                  <c:v>57.722415534337465</c:v>
                </c:pt>
                <c:pt idx="3">
                  <c:v>49.29585675392623</c:v>
                </c:pt>
                <c:pt idx="4">
                  <c:v>42.406130720014872</c:v>
                </c:pt>
                <c:pt idx="5">
                  <c:v>36.796089719817914</c:v>
                </c:pt>
                <c:pt idx="6">
                  <c:v>35.704366799948374</c:v>
                </c:pt>
                <c:pt idx="7">
                  <c:v>32.897821603216826</c:v>
                </c:pt>
                <c:pt idx="8">
                  <c:v>32.317695012646418</c:v>
                </c:pt>
                <c:pt idx="9">
                  <c:v>29.641516054622674</c:v>
                </c:pt>
                <c:pt idx="10">
                  <c:v>29.16126673737471</c:v>
                </c:pt>
                <c:pt idx="11">
                  <c:v>23.531627220928222</c:v>
                </c:pt>
                <c:pt idx="12">
                  <c:v>19.685596221358733</c:v>
                </c:pt>
                <c:pt idx="13">
                  <c:v>19.178462654546962</c:v>
                </c:pt>
                <c:pt idx="14">
                  <c:v>19.037540802007616</c:v>
                </c:pt>
                <c:pt idx="15">
                  <c:v>10.124883416560973</c:v>
                </c:pt>
                <c:pt idx="16">
                  <c:v>9.9979425471175869</c:v>
                </c:pt>
                <c:pt idx="17">
                  <c:v>7.1755015820510177</c:v>
                </c:pt>
              </c:numCache>
            </c:numRef>
          </c:val>
        </c:ser>
        <c:ser>
          <c:idx val="1"/>
          <c:order val="1"/>
          <c:tx>
            <c:strRef>
              <c:f>'Fig 16'!$C$3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7.68789222849882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359311623547739E-3"/>
                  <c:y val="-4.5222895461757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2.4872592503966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679655811773986E-3"/>
                  <c:y val="-1.1305723865439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359311623547994E-3"/>
                  <c:y val="-1.8089158184703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1.4679655811773986E-3"/>
                  <c:y val="-2.03503029577910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'Fig 16'!$A$4:$A$21</c:f>
              <c:strCache>
                <c:ptCount val="18"/>
                <c:pt idx="0">
                  <c:v>Directory enquiries (eg numbers starting 118) -</c:v>
                </c:pt>
                <c:pt idx="1">
                  <c:v>Charity donations -</c:v>
                </c:pt>
                <c:pt idx="2">
                  <c:v>TV or radio show voting or interaction (e.g. X Factor voting) -</c:v>
                </c:pt>
                <c:pt idx="3">
                  <c:v>087 Customer service (eg information, advice or support)</c:v>
                </c:pt>
                <c:pt idx="4">
                  <c:v>Games on social networks -</c:v>
                </c:pt>
                <c:pt idx="5">
                  <c:v>Betting or gambling (eg betting, lottery, scratch cards) -</c:v>
                </c:pt>
                <c:pt idx="6">
                  <c:v>Games or apps charged to my bill (not on social networking sites) -</c:v>
                </c:pt>
                <c:pt idx="7">
                  <c:v>Adult content (eg video clips, chat, images) -</c:v>
                </c:pt>
                <c:pt idx="8">
                  <c:v>Low cost international or reverse charge calling -</c:v>
                </c:pt>
                <c:pt idx="9">
                  <c:v>Competitions or quizzes -</c:v>
                </c:pt>
                <c:pt idx="10">
                  <c:v> Music or video content -</c:v>
                </c:pt>
                <c:pt idx="11">
                  <c:v>Internet-based information services (books, magazines, newspapers)</c:v>
                </c:pt>
                <c:pt idx="12">
                  <c:v>Dating or flirt chat service - (inc 087)</c:v>
                </c:pt>
                <c:pt idx="13">
                  <c:v>Off-handset purchases for adult-related content (e.g. DVD unlock) -</c:v>
                </c:pt>
                <c:pt idx="14">
                  <c:v>Tarot or astrology -</c:v>
                </c:pt>
                <c:pt idx="15">
                  <c:v>Ringtones, ringback tones, wallpapers etc -</c:v>
                </c:pt>
                <c:pt idx="16">
                  <c:v>Voice-based information services (eg weather hotline, text alerts, etc.) -</c:v>
                </c:pt>
                <c:pt idx="17">
                  <c:v>Virtual gifts in the social media space such as Facebook credits or SwapIts -</c:v>
                </c:pt>
              </c:strCache>
            </c:strRef>
          </c:cat>
          <c:val>
            <c:numRef>
              <c:f>'Fig 16'!$C$4:$C$21</c:f>
              <c:numCache>
                <c:formatCode>_(* #,##0.00_);_(* \(#,##0.00\);_(* "-"??_);_(@_)</c:formatCode>
                <c:ptCount val="18"/>
                <c:pt idx="0">
                  <c:v>94.576150494000004</c:v>
                </c:pt>
                <c:pt idx="1">
                  <c:v>124.00000000000003</c:v>
                </c:pt>
                <c:pt idx="2">
                  <c:v>47.915406340290723</c:v>
                </c:pt>
                <c:pt idx="3">
                  <c:v>44.129844276802324</c:v>
                </c:pt>
                <c:pt idx="4">
                  <c:v>44.325870133033675</c:v>
                </c:pt>
                <c:pt idx="5">
                  <c:v>39.593785589261579</c:v>
                </c:pt>
                <c:pt idx="6">
                  <c:v>42.48208700229231</c:v>
                </c:pt>
                <c:pt idx="7">
                  <c:v>26.864080285785363</c:v>
                </c:pt>
                <c:pt idx="8">
                  <c:v>25.966078830933604</c:v>
                </c:pt>
                <c:pt idx="9">
                  <c:v>26.187724016248765</c:v>
                </c:pt>
                <c:pt idx="10">
                  <c:v>27.96380855577728</c:v>
                </c:pt>
                <c:pt idx="11">
                  <c:v>22.114650752837743</c:v>
                </c:pt>
                <c:pt idx="12">
                  <c:v>17.323166291492274</c:v>
                </c:pt>
                <c:pt idx="13">
                  <c:v>15.979269714539972</c:v>
                </c:pt>
                <c:pt idx="14">
                  <c:v>14.804769132613719</c:v>
                </c:pt>
                <c:pt idx="15">
                  <c:v>9.6327090780029891</c:v>
                </c:pt>
                <c:pt idx="16">
                  <c:v>6.8225865451880257</c:v>
                </c:pt>
                <c:pt idx="17">
                  <c:v>6.7767989116593723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467472"/>
        <c:axId val="145467864"/>
      </c:barChart>
      <c:catAx>
        <c:axId val="145467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5467864"/>
        <c:crosses val="autoZero"/>
        <c:auto val="1"/>
        <c:lblAlgn val="ctr"/>
        <c:lblOffset val="100"/>
        <c:noMultiLvlLbl val="0"/>
      </c:catAx>
      <c:valAx>
        <c:axId val="145467864"/>
        <c:scaling>
          <c:orientation val="minMax"/>
        </c:scaling>
        <c:delete val="0"/>
        <c:axPos val="l"/>
        <c:majorGridlines/>
        <c:numFmt formatCode="_(* #,##0_);_(* \(#,##0\);_(* &quot;-&quot;_);_(@_)" sourceLinked="0"/>
        <c:majorTickMark val="out"/>
        <c:minorTickMark val="none"/>
        <c:tickLblPos val="nextTo"/>
        <c:crossAx val="14546747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baseline="0"/>
              <a:t>Premium rate channels by payment type, 2015 (£m ex VAT) </a:t>
            </a:r>
            <a:endParaRPr lang="en-GB" sz="1400"/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GB"/>
          </a:p>
        </c:rich>
      </c:tx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'Fig 8'!$B$39</c:f>
              <c:strCache>
                <c:ptCount val="1"/>
                <c:pt idx="0">
                  <c:v>2015</c:v>
                </c:pt>
              </c:strCache>
            </c:strRef>
          </c:tx>
          <c:dPt>
            <c:idx val="1"/>
            <c:bubble3D val="0"/>
            <c:spPr>
              <a:ln w="34925">
                <a:solidFill>
                  <a:prstClr val="black"/>
                </a:solidFill>
              </a:ln>
            </c:spPr>
          </c:dPt>
          <c:dPt>
            <c:idx val="2"/>
            <c:bubble3D val="0"/>
            <c:spPr>
              <a:ln w="34925">
                <a:solidFill>
                  <a:prstClr val="black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'Fig 8'!$A$40:$A$44</c:f>
              <c:strCache>
                <c:ptCount val="5"/>
                <c:pt idx="0">
                  <c:v>Directory enquiries (DQ)</c:v>
                </c:pt>
                <c:pt idx="1">
                  <c:v>Mobile (including voice shortcodes)</c:v>
                </c:pt>
                <c:pt idx="2">
                  <c:v>Operator billing (incl PayforIt)</c:v>
                </c:pt>
                <c:pt idx="3">
                  <c:v>Voice PRS/09 &amp; red button</c:v>
                </c:pt>
                <c:pt idx="4">
                  <c:v>Voice 087</c:v>
                </c:pt>
              </c:strCache>
            </c:strRef>
          </c:cat>
          <c:val>
            <c:numRef>
              <c:f>'Fig 8'!$B$40:$B$44</c:f>
              <c:numCache>
                <c:formatCode>0.0</c:formatCode>
                <c:ptCount val="5"/>
                <c:pt idx="0">
                  <c:v>94.576150494000004</c:v>
                </c:pt>
                <c:pt idx="1">
                  <c:v>339.79930785199957</c:v>
                </c:pt>
                <c:pt idx="2">
                  <c:v>79.458956172187726</c:v>
                </c:pt>
                <c:pt idx="3">
                  <c:v>61.728315684971648</c:v>
                </c:pt>
                <c:pt idx="4">
                  <c:v>61.896055747600521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487038619598362"/>
          <c:y val="0.43222553332300195"/>
          <c:w val="0.31258998418838402"/>
          <c:h val="0.26441689381391176"/>
        </c:manualLayout>
      </c:layout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4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0.16158</cdr:x>
      <cdr:y>0.18047</cdr:y>
    </cdr:from>
    <cdr:to>
      <cdr:x>0.35009</cdr:x>
      <cdr:y>0.20382</cdr:y>
    </cdr:to>
    <cdr:sp macro="" textlink="">
      <cdr:nvSpPr>
        <cdr:cNvPr id="3" name="Straight Connector 2"/>
        <cdr:cNvSpPr/>
      </cdr:nvSpPr>
      <cdr:spPr>
        <a:xfrm xmlns:a="http://schemas.openxmlformats.org/drawingml/2006/main">
          <a:off x="857250" y="809625"/>
          <a:ext cx="1000125" cy="104775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0.34291</cdr:x>
      <cdr:y>0.20382</cdr:y>
    </cdr:from>
    <cdr:to>
      <cdr:x>0.52603</cdr:x>
      <cdr:y>0.2293</cdr:y>
    </cdr:to>
    <cdr:sp macro="" textlink="">
      <cdr:nvSpPr>
        <cdr:cNvPr id="4" name="Straight Connector 3"/>
        <cdr:cNvSpPr/>
      </cdr:nvSpPr>
      <cdr:spPr>
        <a:xfrm xmlns:a="http://schemas.openxmlformats.org/drawingml/2006/main">
          <a:off x="1819276" y="914400"/>
          <a:ext cx="971550" cy="11430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0.52065</cdr:x>
      <cdr:y>0.2293</cdr:y>
    </cdr:from>
    <cdr:to>
      <cdr:x>0.71095</cdr:x>
      <cdr:y>0.28238</cdr:y>
    </cdr:to>
    <cdr:sp macro="" textlink="">
      <cdr:nvSpPr>
        <cdr:cNvPr id="5" name="Straight Connector 4"/>
        <cdr:cNvSpPr/>
      </cdr:nvSpPr>
      <cdr:spPr>
        <a:xfrm xmlns:a="http://schemas.openxmlformats.org/drawingml/2006/main">
          <a:off x="2762250" y="1028699"/>
          <a:ext cx="1009650" cy="238125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0.70736</cdr:x>
      <cdr:y>0.28025</cdr:y>
    </cdr:from>
    <cdr:to>
      <cdr:x>0.8851</cdr:x>
      <cdr:y>0.29936</cdr:y>
    </cdr:to>
    <cdr:sp macro="" textlink="">
      <cdr:nvSpPr>
        <cdr:cNvPr id="6" name="Straight Connector 5"/>
        <cdr:cNvSpPr/>
      </cdr:nvSpPr>
      <cdr:spPr>
        <a:xfrm xmlns:a="http://schemas.openxmlformats.org/drawingml/2006/main">
          <a:off x="3739371" y="1257279"/>
          <a:ext cx="939600" cy="85732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0.21724</cdr:x>
      <cdr:y>0.1465</cdr:y>
    </cdr:from>
    <cdr:to>
      <cdr:x>0.307</cdr:x>
      <cdr:y>0.19108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152525" y="657225"/>
          <a:ext cx="476250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900" b="1">
              <a:solidFill>
                <a:srgbClr val="FF0000"/>
              </a:solidFill>
            </a:rPr>
            <a:t>-2.7%</a:t>
          </a:r>
        </a:p>
      </cdr:txBody>
    </cdr:sp>
  </cdr:relSizeAnchor>
  <cdr:relSizeAnchor xmlns:cdr="http://schemas.openxmlformats.org/drawingml/2006/chartDrawing">
    <cdr:from>
      <cdr:x>0.39677</cdr:x>
      <cdr:y>0.17197</cdr:y>
    </cdr:from>
    <cdr:to>
      <cdr:x>0.48653</cdr:x>
      <cdr:y>0.21656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105025" y="771525"/>
          <a:ext cx="476250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900" b="1">
              <a:solidFill>
                <a:srgbClr val="FF0000"/>
              </a:solidFill>
            </a:rPr>
            <a:t>-3.8%</a:t>
          </a:r>
        </a:p>
      </cdr:txBody>
    </cdr:sp>
  </cdr:relSizeAnchor>
  <cdr:relSizeAnchor xmlns:cdr="http://schemas.openxmlformats.org/drawingml/2006/chartDrawing">
    <cdr:from>
      <cdr:x>0.5781</cdr:x>
      <cdr:y>0.21019</cdr:y>
    </cdr:from>
    <cdr:to>
      <cdr:x>0.66786</cdr:x>
      <cdr:y>0.25478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067050" y="942975"/>
          <a:ext cx="476250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900" b="1">
              <a:solidFill>
                <a:srgbClr val="FF0000"/>
              </a:solidFill>
            </a:rPr>
            <a:t>-7.2%</a:t>
          </a:r>
        </a:p>
      </cdr:txBody>
    </cdr:sp>
  </cdr:relSizeAnchor>
  <cdr:relSizeAnchor xmlns:cdr="http://schemas.openxmlformats.org/drawingml/2006/chartDrawing">
    <cdr:from>
      <cdr:x>0.75583</cdr:x>
      <cdr:y>0.24204</cdr:y>
    </cdr:from>
    <cdr:to>
      <cdr:x>0.8456</cdr:x>
      <cdr:y>0.28662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010025" y="1085850"/>
          <a:ext cx="476250" cy="200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900" b="1" dirty="0">
              <a:solidFill>
                <a:srgbClr val="FF0000"/>
              </a:solidFill>
            </a:rPr>
            <a:t>-3.2%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0.17574</cdr:x>
      <cdr:y>0.17935</cdr:y>
    </cdr:from>
    <cdr:to>
      <cdr:x>0.28119</cdr:x>
      <cdr:y>0.23859</cdr:y>
    </cdr:to>
    <cdr:sp macro="" textlink="">
      <cdr:nvSpPr>
        <cdr:cNvPr id="2" name="TextBox 15"/>
        <cdr:cNvSpPr txBox="1"/>
      </cdr:nvSpPr>
      <cdr:spPr>
        <a:xfrm xmlns:a="http://schemas.openxmlformats.org/drawingml/2006/main">
          <a:off x="1080120" y="792088"/>
          <a:ext cx="648072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GB" sz="1100" b="1" dirty="0" smtClean="0"/>
            <a:t>10%</a:t>
          </a:r>
          <a:endParaRPr lang="en-GB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0.12587</cdr:x>
      <cdr:y>0.16882</cdr:y>
    </cdr:from>
    <cdr:to>
      <cdr:x>0.28571</cdr:x>
      <cdr:y>0.18835</cdr:y>
    </cdr:to>
    <cdr:sp macro="" textlink="">
      <cdr:nvSpPr>
        <cdr:cNvPr id="3" name="Straight Connector 2"/>
        <cdr:cNvSpPr/>
      </cdr:nvSpPr>
      <cdr:spPr>
        <a:xfrm xmlns:a="http://schemas.openxmlformats.org/drawingml/2006/main">
          <a:off x="797276" y="906894"/>
          <a:ext cx="1012447" cy="104917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0.28339</cdr:x>
      <cdr:y>0.18786</cdr:y>
    </cdr:from>
    <cdr:to>
      <cdr:x>0.44048</cdr:x>
      <cdr:y>0.21442</cdr:y>
    </cdr:to>
    <cdr:sp macro="" textlink="">
      <cdr:nvSpPr>
        <cdr:cNvPr id="4" name="Straight Connector 3"/>
        <cdr:cNvSpPr/>
      </cdr:nvSpPr>
      <cdr:spPr>
        <a:xfrm xmlns:a="http://schemas.openxmlformats.org/drawingml/2006/main">
          <a:off x="1795028" y="1009216"/>
          <a:ext cx="995027" cy="142683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0.43902</cdr:x>
      <cdr:y>0.21512</cdr:y>
    </cdr:from>
    <cdr:to>
      <cdr:x>0.59549</cdr:x>
      <cdr:y>0.27305</cdr:y>
    </cdr:to>
    <cdr:sp macro="" textlink="">
      <cdr:nvSpPr>
        <cdr:cNvPr id="5" name="Straight Connector 4"/>
        <cdr:cNvSpPr/>
      </cdr:nvSpPr>
      <cdr:spPr>
        <a:xfrm xmlns:a="http://schemas.openxmlformats.org/drawingml/2006/main">
          <a:off x="2780808" y="1155623"/>
          <a:ext cx="991092" cy="311227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0.5889</cdr:x>
      <cdr:y>0.27214</cdr:y>
    </cdr:from>
    <cdr:to>
      <cdr:x>0.75489</cdr:x>
      <cdr:y>0.29255</cdr:y>
    </cdr:to>
    <cdr:sp macro="" textlink="">
      <cdr:nvSpPr>
        <cdr:cNvPr id="6" name="Straight Connector 5"/>
        <cdr:cNvSpPr/>
      </cdr:nvSpPr>
      <cdr:spPr>
        <a:xfrm xmlns:a="http://schemas.openxmlformats.org/drawingml/2006/main">
          <a:off x="3730158" y="1461972"/>
          <a:ext cx="1051392" cy="109653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0.19343</cdr:x>
      <cdr:y>0.14144</cdr:y>
    </cdr:from>
    <cdr:to>
      <cdr:x>0.28319</cdr:x>
      <cdr:y>0.18602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444461" y="709517"/>
          <a:ext cx="670292" cy="2236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900" b="1">
              <a:solidFill>
                <a:srgbClr val="FF0000"/>
              </a:solidFill>
            </a:rPr>
            <a:t>-2.7%</a:t>
          </a:r>
        </a:p>
      </cdr:txBody>
    </cdr:sp>
  </cdr:relSizeAnchor>
  <cdr:relSizeAnchor xmlns:cdr="http://schemas.openxmlformats.org/drawingml/2006/chartDrawing">
    <cdr:from>
      <cdr:x>0.33555</cdr:x>
      <cdr:y>0.16184</cdr:y>
    </cdr:from>
    <cdr:to>
      <cdr:x>0.42531</cdr:x>
      <cdr:y>0.20643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2505720" y="811888"/>
          <a:ext cx="670291" cy="223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900" b="1">
              <a:solidFill>
                <a:srgbClr val="FF0000"/>
              </a:solidFill>
            </a:rPr>
            <a:t>-3.8%</a:t>
          </a:r>
        </a:p>
      </cdr:txBody>
    </cdr:sp>
  </cdr:relSizeAnchor>
  <cdr:relSizeAnchor xmlns:cdr="http://schemas.openxmlformats.org/drawingml/2006/chartDrawing">
    <cdr:from>
      <cdr:x>0.49307</cdr:x>
      <cdr:y>0.195</cdr:y>
    </cdr:from>
    <cdr:to>
      <cdr:x>0.58283</cdr:x>
      <cdr:y>0.23959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682020" y="978218"/>
          <a:ext cx="670291" cy="2236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900" b="1">
              <a:solidFill>
                <a:srgbClr val="FF0000"/>
              </a:solidFill>
            </a:rPr>
            <a:t>-7.2%</a:t>
          </a:r>
        </a:p>
      </cdr:txBody>
    </cdr:sp>
  </cdr:relSizeAnchor>
  <cdr:relSizeAnchor xmlns:cdr="http://schemas.openxmlformats.org/drawingml/2006/chartDrawing">
    <cdr:from>
      <cdr:x>0.64188</cdr:x>
      <cdr:y>0.23445</cdr:y>
    </cdr:from>
    <cdr:to>
      <cdr:x>0.73165</cdr:x>
      <cdr:y>0.27903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4793336" y="1176094"/>
          <a:ext cx="670367" cy="2236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900" b="1">
              <a:solidFill>
                <a:srgbClr val="FF0000"/>
              </a:solidFill>
            </a:rPr>
            <a:t>-3.2%</a:t>
          </a:r>
        </a:p>
      </cdr:txBody>
    </cdr:sp>
  </cdr:relSizeAnchor>
  <cdr:relSizeAnchor xmlns:cdr="http://schemas.openxmlformats.org/drawingml/2006/chartDrawing">
    <cdr:from>
      <cdr:x>0.7515</cdr:x>
      <cdr:y>0.29164</cdr:y>
    </cdr:from>
    <cdr:to>
      <cdr:x>0.90966</cdr:x>
      <cdr:y>0.33721</cdr:y>
    </cdr:to>
    <cdr:sp macro="" textlink="">
      <cdr:nvSpPr>
        <cdr:cNvPr id="11" name="Straight Connector 10"/>
        <cdr:cNvSpPr/>
      </cdr:nvSpPr>
      <cdr:spPr>
        <a:xfrm xmlns:a="http://schemas.openxmlformats.org/drawingml/2006/main">
          <a:off x="4760119" y="1566707"/>
          <a:ext cx="1001805" cy="244807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0.80102</cdr:x>
      <cdr:y>0.27089</cdr:y>
    </cdr:from>
    <cdr:to>
      <cdr:x>0.89079</cdr:x>
      <cdr:y>0.31547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981700" y="1358900"/>
          <a:ext cx="670367" cy="2236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900" b="1">
              <a:solidFill>
                <a:srgbClr val="FF0000"/>
              </a:solidFill>
            </a:rPr>
            <a:t>-7.2%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0.53058</cdr:x>
      <cdr:y>0.27525</cdr:y>
    </cdr:from>
    <cdr:to>
      <cdr:x>0.70863</cdr:x>
      <cdr:y>0.35842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09875" y="1323975"/>
          <a:ext cx="942975" cy="400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600" b="1" dirty="0">
              <a:solidFill>
                <a:srgbClr val="FF0000"/>
              </a:solidFill>
            </a:rPr>
            <a:t>-14%</a:t>
          </a:r>
        </a:p>
      </cdr:txBody>
    </cdr:sp>
  </cdr:relSizeAnchor>
  <cdr:relSizeAnchor xmlns:cdr="http://schemas.openxmlformats.org/drawingml/2006/chartDrawing">
    <cdr:from>
      <cdr:x>0.35352</cdr:x>
      <cdr:y>0.2994</cdr:y>
    </cdr:from>
    <cdr:to>
      <cdr:x>0.77503</cdr:x>
      <cdr:y>0.38922</cdr:y>
    </cdr:to>
    <cdr:sp macro="" textlink="">
      <cdr:nvSpPr>
        <cdr:cNvPr id="7" name="Straight Connector 6"/>
        <cdr:cNvSpPr/>
      </cdr:nvSpPr>
      <cdr:spPr>
        <a:xfrm xmlns:a="http://schemas.openxmlformats.org/drawingml/2006/main">
          <a:off x="1872208" y="1440160"/>
          <a:ext cx="2232248" cy="432048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EDBD8-902F-4A22-8B25-C726123144FD}" type="datetimeFigureOut">
              <a:rPr lang="en-GB" smtClean="0"/>
              <a:t>01/10/2015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D8146-A70D-4C4F-BF9A-F96B1AF1A4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723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C9638-058F-431C-B418-238BF8AB676C}" type="datetimeFigureOut">
              <a:rPr lang="en-GB" smtClean="0"/>
              <a:t>01/10/2015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8745A-5B2C-444D-8C04-567C3EDB2B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303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8745A-5B2C-444D-8C04-567C3EDB2B4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108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8745A-5B2C-444D-8C04-567C3EDB2B4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14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8745A-5B2C-444D-8C04-567C3EDB2B4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523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8745A-5B2C-444D-8C04-567C3EDB2B4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903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8745A-5B2C-444D-8C04-567C3EDB2B4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39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8745A-5B2C-444D-8C04-567C3EDB2B4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3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4472-2F93-4E9D-84AD-B5B300F02C95}" type="datetimeFigureOut">
              <a:rPr lang="en-GB" smtClean="0"/>
              <a:t>01/10/2015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82FA-D108-4822-9C18-8B03E0A4C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242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4472-2F93-4E9D-84AD-B5B300F02C95}" type="datetimeFigureOut">
              <a:rPr lang="en-GB" smtClean="0"/>
              <a:t>01/10/2015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82FA-D108-4822-9C18-8B03E0A4C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692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4472-2F93-4E9D-84AD-B5B300F02C95}" type="datetimeFigureOut">
              <a:rPr lang="en-GB" smtClean="0"/>
              <a:t>01/10/2015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82FA-D108-4822-9C18-8B03E0A4C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4472-2F93-4E9D-84AD-B5B300F02C95}" type="datetimeFigureOut">
              <a:rPr lang="en-GB" smtClean="0"/>
              <a:t>01/10/2015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82FA-D108-4822-9C18-8B03E0A4C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35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4472-2F93-4E9D-84AD-B5B300F02C95}" type="datetimeFigureOut">
              <a:rPr lang="en-GB" smtClean="0"/>
              <a:t>01/10/2015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82FA-D108-4822-9C18-8B03E0A4C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851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4472-2F93-4E9D-84AD-B5B300F02C95}" type="datetimeFigureOut">
              <a:rPr lang="en-GB" smtClean="0"/>
              <a:t>01/10/2015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82FA-D108-4822-9C18-8B03E0A4C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95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4472-2F93-4E9D-84AD-B5B300F02C95}" type="datetimeFigureOut">
              <a:rPr lang="en-GB" smtClean="0"/>
              <a:t>01/10/2015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82FA-D108-4822-9C18-8B03E0A4C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34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4472-2F93-4E9D-84AD-B5B300F02C95}" type="datetimeFigureOut">
              <a:rPr lang="en-GB" smtClean="0"/>
              <a:t>01/10/2015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82FA-D108-4822-9C18-8B03E0A4C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898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4472-2F93-4E9D-84AD-B5B300F02C95}" type="datetimeFigureOut">
              <a:rPr lang="en-GB" smtClean="0"/>
              <a:t>01/10/2015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82FA-D108-4822-9C18-8B03E0A4C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48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4472-2F93-4E9D-84AD-B5B300F02C95}" type="datetimeFigureOut">
              <a:rPr lang="en-GB" smtClean="0"/>
              <a:t>01/10/2015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82FA-D108-4822-9C18-8B03E0A4C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88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C4472-2F93-4E9D-84AD-B5B300F02C95}" type="datetimeFigureOut">
              <a:rPr lang="en-GB" smtClean="0"/>
              <a:t>01/10/2015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F82FA-D108-4822-9C18-8B03E0A4C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39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C4472-2F93-4E9D-84AD-B5B300F02C95}" type="datetimeFigureOut">
              <a:rPr lang="en-GB" smtClean="0"/>
              <a:t>01/10/2015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F82FA-D108-4822-9C18-8B03E0A4C9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7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3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jpeg"/><Relationship Id="rId18" Type="http://schemas.openxmlformats.org/officeDocument/2006/relationships/image" Target="../media/image41.png"/><Relationship Id="rId3" Type="http://schemas.openxmlformats.org/officeDocument/2006/relationships/image" Target="../media/image26.jpe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image" Target="../media/image40.pn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19" Type="http://schemas.openxmlformats.org/officeDocument/2006/relationships/image" Target="../media/image42.gif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gif"/><Relationship Id="rId22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25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gif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wmf"/><Relationship Id="rId4" Type="http://schemas.openxmlformats.org/officeDocument/2006/relationships/image" Target="../media/image6.wmf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39548"/>
            <a:ext cx="504057" cy="502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3080" y="4136759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Join the conversation using #</a:t>
            </a:r>
            <a:r>
              <a:rPr lang="en-GB" sz="4000" dirty="0" err="1" smtClean="0">
                <a:solidFill>
                  <a:srgbClr val="455660"/>
                </a:solidFill>
                <a:latin typeface="Garamond" panose="02020404030301010803" pitchFamily="18" charset="0"/>
              </a:rPr>
              <a:t>PPPforum</a:t>
            </a:r>
            <a:endParaRPr lang="en-GB" sz="4000" dirty="0">
              <a:solidFill>
                <a:srgbClr val="4556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4470" y="5099263"/>
            <a:ext cx="5289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Wireless password: </a:t>
            </a:r>
            <a:r>
              <a:rPr lang="en-GB" sz="3200" dirty="0" err="1" smtClean="0">
                <a:solidFill>
                  <a:srgbClr val="455660"/>
                </a:solidFill>
                <a:latin typeface="Garamond" panose="02020404030301010803" pitchFamily="18" charset="0"/>
              </a:rPr>
              <a:t>12345abcde</a:t>
            </a:r>
            <a:r>
              <a:rPr lang="en-GB" sz="3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 </a:t>
            </a:r>
            <a:endParaRPr lang="en-GB" sz="3200" dirty="0">
              <a:solidFill>
                <a:srgbClr val="45566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" y="0"/>
            <a:ext cx="9146099" cy="375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6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6803" y="2420888"/>
            <a:ext cx="55081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400" b="1" dirty="0">
                <a:latin typeface="Garamond" panose="02020404030301010803" pitchFamily="18" charset="0"/>
              </a:rPr>
              <a:t>Review procedures of Part 4</a:t>
            </a:r>
            <a:br>
              <a:rPr lang="en-GB" sz="2400" b="1" dirty="0">
                <a:latin typeface="Garamond" panose="02020404030301010803" pitchFamily="18" charset="0"/>
              </a:rPr>
            </a:br>
            <a:endParaRPr lang="en-GB" sz="2400" b="1" dirty="0"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400" b="1" dirty="0">
                <a:latin typeface="Garamond" panose="02020404030301010803" pitchFamily="18" charset="0"/>
              </a:rPr>
              <a:t>Compliance with EU &amp; domestic law</a:t>
            </a:r>
            <a:br>
              <a:rPr lang="en-GB" sz="2400" b="1" dirty="0">
                <a:latin typeface="Garamond" panose="02020404030301010803" pitchFamily="18" charset="0"/>
              </a:rPr>
            </a:br>
            <a:endParaRPr lang="en-GB" sz="2400" b="1" dirty="0"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400" b="1" dirty="0">
                <a:latin typeface="Garamond" panose="02020404030301010803" pitchFamily="18" charset="0"/>
              </a:rPr>
              <a:t>Impact of any recommendations </a:t>
            </a:r>
            <a:br>
              <a:rPr lang="en-GB" sz="2400" b="1" dirty="0">
                <a:latin typeface="Garamond" panose="02020404030301010803" pitchFamily="18" charset="0"/>
              </a:rPr>
            </a:br>
            <a:endParaRPr lang="en-GB" sz="2400" b="1" dirty="0"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2400" b="1" dirty="0">
                <a:latin typeface="Garamond" panose="02020404030301010803" pitchFamily="18" charset="0"/>
              </a:rPr>
              <a:t>Full consultation &amp; approval of the </a:t>
            </a:r>
            <a:r>
              <a:rPr lang="en-GB" sz="2400" b="1" dirty="0" smtClean="0">
                <a:latin typeface="Garamond" panose="02020404030301010803" pitchFamily="18" charset="0"/>
              </a:rPr>
              <a:t>14</a:t>
            </a:r>
            <a:r>
              <a:rPr lang="en-GB" sz="2400" b="1" baseline="30000" dirty="0" smtClean="0">
                <a:latin typeface="Garamond" panose="02020404030301010803" pitchFamily="18" charset="0"/>
              </a:rPr>
              <a:t>th</a:t>
            </a:r>
            <a:r>
              <a:rPr lang="en-GB" sz="2400" b="1" dirty="0" smtClean="0">
                <a:latin typeface="Garamond" panose="02020404030301010803" pitchFamily="18" charset="0"/>
              </a:rPr>
              <a:t> </a:t>
            </a:r>
            <a:r>
              <a:rPr lang="en-GB" sz="2400" b="1" dirty="0">
                <a:latin typeface="Garamond" panose="02020404030301010803" pitchFamily="18" charset="0"/>
              </a:rPr>
              <a:t>Code of Practice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3563888" y="404664"/>
            <a:ext cx="57127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>
                <a:latin typeface="Garamond" panose="02020404030301010803" pitchFamily="18" charset="0"/>
              </a:rPr>
              <a:t>Part 4 Review</a:t>
            </a:r>
          </a:p>
        </p:txBody>
      </p:sp>
    </p:spTree>
    <p:extLst>
      <p:ext uri="{BB962C8B-B14F-4D97-AF65-F5344CB8AC3E}">
        <p14:creationId xmlns:p14="http://schemas.microsoft.com/office/powerpoint/2010/main" val="284892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5696" y="404664"/>
            <a:ext cx="55851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>
                <a:solidFill>
                  <a:srgbClr val="455660"/>
                </a:solidFill>
                <a:latin typeface="Garamond" panose="02020404030301010803" pitchFamily="18" charset="0"/>
              </a:rPr>
              <a:t>Changes in communication</a:t>
            </a:r>
            <a:endParaRPr lang="en-GB" sz="3600" b="1" dirty="0">
              <a:latin typeface="Garamond" panose="02020404030301010803" pitchFamily="18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5364088" y="1407277"/>
            <a:ext cx="2160240" cy="2165664"/>
          </a:xfrm>
          <a:prstGeom prst="round2DiagRect">
            <a:avLst/>
          </a:prstGeom>
          <a:noFill/>
          <a:ln>
            <a:solidFill>
              <a:srgbClr val="FF8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 Diagonal Corner Rectangle 7"/>
          <p:cNvSpPr/>
          <p:nvPr/>
        </p:nvSpPr>
        <p:spPr>
          <a:xfrm flipV="1">
            <a:off x="1547664" y="1502799"/>
            <a:ext cx="2160240" cy="2094949"/>
          </a:xfrm>
          <a:prstGeom prst="round2DiagRect">
            <a:avLst/>
          </a:prstGeom>
          <a:noFill/>
          <a:ln>
            <a:solidFill>
              <a:srgbClr val="FF5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 Diagonal Corner Rectangle 9"/>
          <p:cNvSpPr/>
          <p:nvPr/>
        </p:nvSpPr>
        <p:spPr>
          <a:xfrm>
            <a:off x="1547664" y="4077073"/>
            <a:ext cx="2159821" cy="2150440"/>
          </a:xfrm>
          <a:prstGeom prst="round2DiagRect">
            <a:avLst/>
          </a:prstGeom>
          <a:noFill/>
          <a:ln>
            <a:solidFill>
              <a:srgbClr val="008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 Diagonal Corner Rectangle 10"/>
          <p:cNvSpPr/>
          <p:nvPr/>
        </p:nvSpPr>
        <p:spPr>
          <a:xfrm>
            <a:off x="5364088" y="4077073"/>
            <a:ext cx="2160240" cy="2139043"/>
          </a:xfrm>
          <a:prstGeom prst="round2DiagRect">
            <a:avLst/>
          </a:prstGeom>
          <a:noFill/>
          <a:ln>
            <a:solidFill>
              <a:srgbClr val="BD6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2077519" y="2166942"/>
            <a:ext cx="1100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Blog</a:t>
            </a:r>
            <a:endParaRPr lang="en-GB" sz="3600" b="1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61782" y="2166943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Emails</a:t>
            </a:r>
            <a:endParaRPr lang="en-GB" sz="3600" dirty="0"/>
          </a:p>
        </p:txBody>
      </p:sp>
      <p:sp>
        <p:nvSpPr>
          <p:cNvPr id="6" name="Rectangle 5"/>
          <p:cNvSpPr/>
          <p:nvPr/>
        </p:nvSpPr>
        <p:spPr>
          <a:xfrm>
            <a:off x="1801513" y="4546429"/>
            <a:ext cx="165211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New</a:t>
            </a:r>
            <a:br>
              <a:rPr lang="en-GB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</a:br>
            <a:r>
              <a:rPr lang="en-GB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website</a:t>
            </a:r>
            <a:endParaRPr lang="en-GB" sz="3600" b="1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60285" y="4607984"/>
            <a:ext cx="196784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Forums &amp;</a:t>
            </a:r>
            <a:br>
              <a:rPr lang="en-GB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</a:br>
            <a:r>
              <a:rPr lang="en-GB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Meetups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51009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6021288"/>
            <a:ext cx="1405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solidFill>
                  <a:srgbClr val="BD62AF"/>
                </a:solidFill>
                <a:latin typeface="Garamond" panose="02020404030301010803" pitchFamily="18" charset="0"/>
              </a:rPr>
              <a:t>Blog</a:t>
            </a:r>
            <a:endParaRPr lang="en-GB" sz="4800" b="1" dirty="0">
              <a:solidFill>
                <a:srgbClr val="BD62AF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46" y="404664"/>
            <a:ext cx="8232229" cy="574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0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2086" y="188640"/>
            <a:ext cx="8283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Regular meetings with industry providers</a:t>
            </a:r>
            <a:endParaRPr lang="en-GB" sz="3600" b="1" dirty="0">
              <a:solidFill>
                <a:srgbClr val="45566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3140968"/>
            <a:ext cx="2964372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275856" y="2924944"/>
            <a:ext cx="2880320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136020" y="3429000"/>
            <a:ext cx="1224136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038210" y="3127133"/>
            <a:ext cx="1956260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1916832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IMI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96815" y="3293871"/>
            <a:ext cx="1387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Open Market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24395" y="1882525"/>
            <a:ext cx="85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Netsize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68144" y="1421194"/>
            <a:ext cx="93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Zamano</a:t>
            </a:r>
            <a:endParaRPr lang="en-GB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27984" y="1191235"/>
            <a:ext cx="654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Veoo</a:t>
            </a:r>
            <a:endParaRPr lang="en-GB" dirty="0">
              <a:latin typeface="Garamond" panose="020204040303010108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51720" y="1560567"/>
            <a:ext cx="847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mGage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4288" y="2116887"/>
            <a:ext cx="709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Safari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37182" y="2461538"/>
            <a:ext cx="698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Fonix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29353" y="2780928"/>
            <a:ext cx="113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Infomedia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36" y="2965594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TxtNation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82699" y="223157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SE7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73713" y="1605860"/>
            <a:ext cx="654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Veoo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7448531" y="2924539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Connect Mobile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4472" y="1226275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Buongiorno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308304" y="1268180"/>
            <a:ext cx="529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Eye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2241" y="2148642"/>
            <a:ext cx="161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Remote Games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7504" y="2461538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Xinion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95936" y="2830870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PM Connect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60156" y="3334926"/>
            <a:ext cx="1088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Hatchster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0757" y="1051862"/>
            <a:ext cx="7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Tekka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68" y="1010345"/>
            <a:ext cx="88392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79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hart 31"/>
          <p:cNvGraphicFramePr/>
          <p:nvPr>
            <p:extLst>
              <p:ext uri="{D42A27DB-BD31-4B8C-83A1-F6EECF244321}">
                <p14:modId xmlns:p14="http://schemas.microsoft.com/office/powerpoint/2010/main" val="2166609220"/>
              </p:ext>
            </p:extLst>
          </p:nvPr>
        </p:nvGraphicFramePr>
        <p:xfrm>
          <a:off x="1138436" y="1931545"/>
          <a:ext cx="720080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971598" y="260648"/>
            <a:ext cx="7906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Proportional approach in investigations</a:t>
            </a:r>
            <a:endParaRPr lang="en-GB" sz="3600" b="1" dirty="0">
              <a:solidFill>
                <a:srgbClr val="4556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4851" y="1124743"/>
            <a:ext cx="7275581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2800" b="1" dirty="0" smtClean="0">
                <a:solidFill>
                  <a:srgbClr val="4AACC5"/>
                </a:solidFill>
                <a:latin typeface="Garamond" panose="02020404030301010803" pitchFamily="18" charset="0"/>
              </a:rPr>
              <a:t>Over 70% of investigations resolved informally</a:t>
            </a:r>
            <a:endParaRPr lang="en-GB" sz="2800" b="1" dirty="0">
              <a:solidFill>
                <a:srgbClr val="4AACC5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141512" y="989438"/>
            <a:ext cx="7344816" cy="793829"/>
          </a:xfrm>
          <a:prstGeom prst="roundRect">
            <a:avLst/>
          </a:prstGeom>
          <a:noFill/>
          <a:ln w="3175">
            <a:solidFill>
              <a:srgbClr val="4AACC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046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332656"/>
            <a:ext cx="6999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Proportional approach (continued)</a:t>
            </a:r>
            <a:endParaRPr lang="en-GB" sz="3600" b="1" dirty="0">
              <a:solidFill>
                <a:srgbClr val="455660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087203220"/>
              </p:ext>
            </p:extLst>
          </p:nvPr>
        </p:nvGraphicFramePr>
        <p:xfrm>
          <a:off x="1727276" y="1988840"/>
          <a:ext cx="8376492" cy="6280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0754" y="5373216"/>
            <a:ext cx="3153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455660"/>
                </a:solidFill>
                <a:latin typeface="Garamond" panose="02020404030301010803" pitchFamily="18" charset="0"/>
              </a:rPr>
              <a:t>5</a:t>
            </a:r>
            <a:r>
              <a:rPr lang="en-GB" sz="24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4% less fines invoiced</a:t>
            </a:r>
            <a:br>
              <a:rPr lang="en-GB" sz="24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24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vs previous years</a:t>
            </a:r>
            <a:endParaRPr lang="en-GB" sz="2400" b="1" dirty="0">
              <a:solidFill>
                <a:srgbClr val="45566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83160" y="1844824"/>
            <a:ext cx="2088232" cy="2016224"/>
          </a:xfrm>
          <a:prstGeom prst="ellipse">
            <a:avLst/>
          </a:prstGeom>
          <a:noFill/>
          <a:ln w="139700" cmpd="sng">
            <a:solidFill>
              <a:srgbClr val="3C8CA3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025000" y="2391271"/>
            <a:ext cx="14045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 smtClean="0">
                <a:solidFill>
                  <a:srgbClr val="3C8CA3"/>
                </a:solidFill>
                <a:latin typeface="Garamond" panose="02020404030301010803" pitchFamily="18" charset="0"/>
              </a:rPr>
              <a:t>54%</a:t>
            </a:r>
            <a:endParaRPr lang="en-GB" sz="5400" dirty="0">
              <a:solidFill>
                <a:srgbClr val="3C8CA3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484960" y="4237681"/>
            <a:ext cx="484632" cy="978408"/>
          </a:xfrm>
          <a:prstGeom prst="downArrow">
            <a:avLst/>
          </a:prstGeom>
          <a:solidFill>
            <a:srgbClr val="3C8CA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400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56176" y="887487"/>
            <a:ext cx="1404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>
                <a:solidFill>
                  <a:srgbClr val="00837E"/>
                </a:solidFill>
                <a:latin typeface="Garamond" panose="02020404030301010803" pitchFamily="18" charset="0"/>
              </a:rPr>
              <a:t>34%</a:t>
            </a:r>
            <a:endParaRPr lang="en-GB" sz="5400" dirty="0">
              <a:solidFill>
                <a:srgbClr val="00837E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63994" y="341040"/>
            <a:ext cx="2088232" cy="2016224"/>
          </a:xfrm>
          <a:prstGeom prst="ellipse">
            <a:avLst/>
          </a:prstGeom>
          <a:noFill/>
          <a:ln w="139700" cmpd="sng">
            <a:solidFill>
              <a:srgbClr val="E86E3D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732512" y="341040"/>
            <a:ext cx="2088232" cy="2016224"/>
          </a:xfrm>
          <a:prstGeom prst="ellipse">
            <a:avLst/>
          </a:prstGeom>
          <a:noFill/>
          <a:ln w="139700">
            <a:solidFill>
              <a:srgbClr val="00837E">
                <a:alpha val="8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477842" y="887487"/>
            <a:ext cx="14045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 smtClean="0">
                <a:solidFill>
                  <a:srgbClr val="E86E3D"/>
                </a:solidFill>
                <a:latin typeface="Garamond" panose="02020404030301010803" pitchFamily="18" charset="0"/>
              </a:rPr>
              <a:t>11%</a:t>
            </a:r>
            <a:endParaRPr lang="en-GB" sz="5400" dirty="0">
              <a:solidFill>
                <a:srgbClr val="E86E3D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5145" y="4437112"/>
            <a:ext cx="2402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Informal resolutions</a:t>
            </a:r>
            <a:endParaRPr lang="en-GB" sz="20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0102" y="4437112"/>
            <a:ext cx="2536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Formal investigations</a:t>
            </a:r>
            <a:endParaRPr lang="en-GB" sz="20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2253" y="5069795"/>
            <a:ext cx="25003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aramond" panose="02020404030301010803" pitchFamily="18" charset="0"/>
              </a:rPr>
              <a:t>Directing 11 % less to</a:t>
            </a:r>
            <a:br>
              <a:rPr lang="en-GB" dirty="0" smtClean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GB" dirty="0" smtClean="0">
                <a:solidFill>
                  <a:schemeClr val="bg1"/>
                </a:solidFill>
                <a:latin typeface="Garamond" panose="02020404030301010803" pitchFamily="18" charset="0"/>
              </a:rPr>
              <a:t>formal investigations and </a:t>
            </a:r>
            <a:br>
              <a:rPr lang="en-GB" dirty="0" smtClean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GB" dirty="0" smtClean="0">
                <a:solidFill>
                  <a:schemeClr val="bg1"/>
                </a:solidFill>
                <a:latin typeface="Garamond" panose="02020404030301010803" pitchFamily="18" charset="0"/>
              </a:rPr>
              <a:t>Code Compliance Panel</a:t>
            </a:r>
            <a:endParaRPr lang="en-GB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90628" y="506979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aramond" panose="02020404030301010803" pitchFamily="18" charset="0"/>
              </a:rPr>
              <a:t>Directing 34% more to</a:t>
            </a:r>
            <a:br>
              <a:rPr lang="en-GB" dirty="0" smtClean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GB" dirty="0" smtClean="0">
                <a:solidFill>
                  <a:schemeClr val="bg1"/>
                </a:solidFill>
                <a:latin typeface="Garamond" panose="02020404030301010803" pitchFamily="18" charset="0"/>
              </a:rPr>
              <a:t> informal resolutions</a:t>
            </a:r>
            <a:endParaRPr lang="en-GB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1860118" y="2723772"/>
            <a:ext cx="484632" cy="978408"/>
          </a:xfrm>
          <a:prstGeom prst="downArrow">
            <a:avLst/>
          </a:prstGeom>
          <a:solidFill>
            <a:srgbClr val="E86E3D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Up Arrow 19"/>
          <p:cNvSpPr/>
          <p:nvPr/>
        </p:nvSpPr>
        <p:spPr>
          <a:xfrm>
            <a:off x="6534312" y="2723772"/>
            <a:ext cx="484632" cy="978408"/>
          </a:xfrm>
          <a:prstGeom prst="upArrow">
            <a:avLst/>
          </a:prstGeom>
          <a:solidFill>
            <a:srgbClr val="00878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371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7704" y="116632"/>
            <a:ext cx="55578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Efforts in cost effectiveness</a:t>
            </a:r>
            <a:endParaRPr lang="en-GB" sz="3600" b="1" dirty="0">
              <a:solidFill>
                <a:srgbClr val="4556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13021" y="2996952"/>
            <a:ext cx="217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71063A"/>
                </a:solidFill>
                <a:latin typeface="Garamond" panose="02020404030301010803" pitchFamily="18" charset="0"/>
              </a:rPr>
              <a:t>Overhead costs</a:t>
            </a:r>
            <a:endParaRPr lang="en-GB" sz="2400" b="1" dirty="0">
              <a:solidFill>
                <a:srgbClr val="71063A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20272" y="5877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6813021" y="5646439"/>
            <a:ext cx="2334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E84826"/>
                </a:solidFill>
                <a:latin typeface="Garamond" panose="02020404030301010803" pitchFamily="18" charset="0"/>
              </a:rPr>
              <a:t>Other regulators</a:t>
            </a:r>
            <a:endParaRPr lang="en-GB" sz="2400" b="1" dirty="0">
              <a:solidFill>
                <a:srgbClr val="E84826"/>
              </a:solidFill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87624" y="4581128"/>
            <a:ext cx="153118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200" b="1" dirty="0" smtClean="0">
                <a:solidFill>
                  <a:srgbClr val="409945"/>
                </a:solidFill>
                <a:latin typeface="Garamond" panose="02020404030301010803" pitchFamily="18" charset="0"/>
              </a:rPr>
              <a:t>Legal costs</a:t>
            </a:r>
            <a:endParaRPr lang="en-GB" sz="2200" b="1" dirty="0">
              <a:solidFill>
                <a:srgbClr val="409945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28756" y="2060848"/>
            <a:ext cx="1278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smtClean="0">
                <a:solidFill>
                  <a:srgbClr val="064058"/>
                </a:solidFill>
                <a:latin typeface="Garamond" panose="02020404030301010803" pitchFamily="18" charset="0"/>
              </a:rPr>
              <a:t>Partners</a:t>
            </a:r>
            <a:endParaRPr lang="en-GB" sz="2400" b="1" dirty="0">
              <a:solidFill>
                <a:srgbClr val="064058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93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827584" y="490182"/>
            <a:ext cx="2232248" cy="2171769"/>
          </a:xfrm>
          <a:prstGeom prst="ellipse">
            <a:avLst/>
          </a:prstGeom>
          <a:solidFill>
            <a:srgbClr val="CF83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331640" y="476263"/>
            <a:ext cx="2286451" cy="2181048"/>
          </a:xfrm>
          <a:prstGeom prst="ellipse">
            <a:avLst/>
          </a:prstGeom>
          <a:solidFill>
            <a:srgbClr val="BD62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smtClean="0">
                <a:latin typeface="Garamond" panose="02020404030301010803" pitchFamily="18" charset="0"/>
              </a:rPr>
              <a:t>25%</a:t>
            </a:r>
            <a:endParaRPr lang="en-GB" sz="5400" dirty="0">
              <a:latin typeface="Garamond" panose="02020404030301010803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833146"/>
              </p:ext>
            </p:extLst>
          </p:nvPr>
        </p:nvGraphicFramePr>
        <p:xfrm>
          <a:off x="773380" y="3917956"/>
          <a:ext cx="2844711" cy="2713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" name="Image" r:id="rId4" imgW="2444400" imgH="2331720" progId="Photoshop.Image.15">
                  <p:embed/>
                </p:oleObj>
              </mc:Choice>
              <mc:Fallback>
                <p:oleObj name="Image" r:id="rId4" imgW="2444400" imgH="233172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3380" y="3917956"/>
                        <a:ext cx="2844711" cy="2713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253627" y="4365104"/>
            <a:ext cx="1972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Reduced budget</a:t>
            </a:r>
            <a:endParaRPr lang="en-GB" sz="2000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87859" y="4951570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aramond" panose="02020404030301010803" pitchFamily="18" charset="0"/>
              </a:rPr>
              <a:t>25% budget reduction </a:t>
            </a:r>
            <a:br>
              <a:rPr lang="en-GB" dirty="0" smtClean="0"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GB" dirty="0" smtClean="0">
                <a:solidFill>
                  <a:schemeClr val="bg1"/>
                </a:solidFill>
                <a:latin typeface="Garamond" panose="02020404030301010803" pitchFamily="18" charset="0"/>
              </a:rPr>
              <a:t>over the past 5 years</a:t>
            </a:r>
            <a:endParaRPr lang="en-GB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134370"/>
              </p:ext>
            </p:extLst>
          </p:nvPr>
        </p:nvGraphicFramePr>
        <p:xfrm>
          <a:off x="5499861" y="3917956"/>
          <a:ext cx="2824740" cy="2713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2" name="Image" r:id="rId6" imgW="2380320" imgH="2286000" progId="Photoshop.Image.15">
                  <p:embed/>
                </p:oleObj>
              </mc:Choice>
              <mc:Fallback>
                <p:oleObj name="Image" r:id="rId6" imgW="2380320" imgH="228600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99861" y="3917956"/>
                        <a:ext cx="2824740" cy="2713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741077" y="4365104"/>
            <a:ext cx="23423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Garamond" panose="02020404030301010803" pitchFamily="18" charset="0"/>
              </a:rPr>
              <a:t>Consumer complaints</a:t>
            </a:r>
            <a:endParaRPr lang="en-GB" b="1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52120" y="4951570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aramond" panose="02020404030301010803" pitchFamily="18" charset="0"/>
              </a:rPr>
              <a:t>In 2014/15 complaints up 44% on previous year</a:t>
            </a:r>
            <a:endParaRPr lang="en-GB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964898"/>
              </p:ext>
            </p:extLst>
          </p:nvPr>
        </p:nvGraphicFramePr>
        <p:xfrm>
          <a:off x="5741077" y="470832"/>
          <a:ext cx="2289517" cy="2289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3" name="Image" r:id="rId8" imgW="1523880" imgH="1523880" progId="Photoshop.Image.15">
                  <p:embed/>
                </p:oleObj>
              </mc:Choice>
              <mc:Fallback>
                <p:oleObj name="Image" r:id="rId8" imgW="1523880" imgH="152388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41077" y="470832"/>
                        <a:ext cx="2289517" cy="2289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own Arrow 1"/>
          <p:cNvSpPr/>
          <p:nvPr/>
        </p:nvSpPr>
        <p:spPr>
          <a:xfrm>
            <a:off x="1953419" y="2884343"/>
            <a:ext cx="484632" cy="978408"/>
          </a:xfrm>
          <a:prstGeom prst="downArrow">
            <a:avLst/>
          </a:prstGeom>
          <a:solidFill>
            <a:srgbClr val="BD62AF"/>
          </a:solidFill>
          <a:ln>
            <a:solidFill>
              <a:srgbClr val="BD6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own Arrow 13"/>
          <p:cNvSpPr/>
          <p:nvPr/>
        </p:nvSpPr>
        <p:spPr>
          <a:xfrm rot="10800000">
            <a:off x="6669915" y="2849948"/>
            <a:ext cx="484632" cy="978408"/>
          </a:xfrm>
          <a:prstGeom prst="downArrow">
            <a:avLst/>
          </a:prstGeom>
          <a:solidFill>
            <a:srgbClr val="B44A58"/>
          </a:solidFill>
          <a:ln>
            <a:solidFill>
              <a:srgbClr val="B44A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939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31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b/be/YourCountryNeedsYo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12776"/>
            <a:ext cx="4392488" cy="505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61590" y="260648"/>
            <a:ext cx="61808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We need your help</a:t>
            </a:r>
            <a:endParaRPr lang="en-GB" sz="6000" b="1" dirty="0">
              <a:solidFill>
                <a:srgbClr val="4556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79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12474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6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Welcome</a:t>
            </a:r>
            <a:endParaRPr lang="en-GB" sz="8000" dirty="0"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6848" y="3356992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455660"/>
                </a:solidFill>
                <a:latin typeface="Garamond" panose="02020404030301010803" pitchFamily="18" charset="0"/>
              </a:rPr>
              <a:t>s</a:t>
            </a:r>
            <a:r>
              <a:rPr lang="en-GB" sz="36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peaker:</a:t>
            </a:r>
            <a:br>
              <a:rPr lang="en-GB" sz="3600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36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Andrew </a:t>
            </a:r>
            <a:r>
              <a:rPr lang="en-GB" sz="3600" dirty="0" err="1">
                <a:solidFill>
                  <a:srgbClr val="455660"/>
                </a:solidFill>
                <a:latin typeface="Garamond" panose="02020404030301010803" pitchFamily="18" charset="0"/>
              </a:rPr>
              <a:t>Pinder</a:t>
            </a:r>
            <a:r>
              <a:rPr lang="en-GB" sz="3600" dirty="0">
                <a:solidFill>
                  <a:srgbClr val="455660"/>
                </a:solidFill>
                <a:latin typeface="Garamond" panose="02020404030301010803" pitchFamily="18" charset="0"/>
              </a:rPr>
              <a:t> CBE, Chairman, </a:t>
            </a:r>
            <a:r>
              <a:rPr lang="en-GB" sz="36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PhonepayPlus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067657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9447" y="332656"/>
            <a:ext cx="731437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The 13</a:t>
            </a:r>
            <a:r>
              <a:rPr lang="en-GB" sz="3600" b="1" baseline="300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th</a:t>
            </a:r>
            <a:r>
              <a:rPr lang="en-GB" sz="36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 Code of Practice is coming,</a:t>
            </a:r>
            <a:br>
              <a:rPr lang="en-GB" sz="36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36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are you ready?</a:t>
            </a:r>
            <a:endParaRPr lang="en-GB" sz="3600" b="1" dirty="0">
              <a:solidFill>
                <a:srgbClr val="455660"/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422881"/>
              </p:ext>
            </p:extLst>
          </p:nvPr>
        </p:nvGraphicFramePr>
        <p:xfrm>
          <a:off x="7596336" y="5373216"/>
          <a:ext cx="1350591" cy="13505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Image" r:id="rId3" imgW="1999080" imgH="1999080" progId="Photoshop.Image.15">
                  <p:embed/>
                </p:oleObj>
              </mc:Choice>
              <mc:Fallback>
                <p:oleObj name="Image" r:id="rId3" imgW="1999080" imgH="199908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96336" y="5373216"/>
                        <a:ext cx="1350591" cy="13505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ound Diagonal Corner Rectangle 4"/>
          <p:cNvSpPr/>
          <p:nvPr/>
        </p:nvSpPr>
        <p:spPr>
          <a:xfrm>
            <a:off x="763960" y="3721196"/>
            <a:ext cx="4850618" cy="648072"/>
          </a:xfrm>
          <a:prstGeom prst="round2DiagRect">
            <a:avLst/>
          </a:prstGeom>
          <a:noFill/>
          <a:ln>
            <a:solidFill>
              <a:srgbClr val="FF82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 Diagonal Corner Rectangle 7"/>
          <p:cNvSpPr/>
          <p:nvPr/>
        </p:nvSpPr>
        <p:spPr>
          <a:xfrm>
            <a:off x="763960" y="2785499"/>
            <a:ext cx="4850618" cy="648072"/>
          </a:xfrm>
          <a:prstGeom prst="round2DiagRect">
            <a:avLst/>
          </a:prstGeom>
          <a:noFill/>
          <a:ln>
            <a:solidFill>
              <a:srgbClr val="FF5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 Diagonal Corner Rectangle 8"/>
          <p:cNvSpPr/>
          <p:nvPr/>
        </p:nvSpPr>
        <p:spPr>
          <a:xfrm>
            <a:off x="763960" y="1904452"/>
            <a:ext cx="4850618" cy="648072"/>
          </a:xfrm>
          <a:prstGeom prst="round2DiagRect">
            <a:avLst/>
          </a:prstGeom>
          <a:noFill/>
          <a:ln>
            <a:solidFill>
              <a:srgbClr val="FEBE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 Diagonal Corner Rectangle 9"/>
          <p:cNvSpPr/>
          <p:nvPr/>
        </p:nvSpPr>
        <p:spPr>
          <a:xfrm>
            <a:off x="763960" y="4656894"/>
            <a:ext cx="4850618" cy="648072"/>
          </a:xfrm>
          <a:prstGeom prst="round2DiagRect">
            <a:avLst/>
          </a:prstGeom>
          <a:noFill/>
          <a:ln>
            <a:solidFill>
              <a:srgbClr val="0087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 Diagonal Corner Rectangle 10"/>
          <p:cNvSpPr/>
          <p:nvPr/>
        </p:nvSpPr>
        <p:spPr>
          <a:xfrm>
            <a:off x="763960" y="5661248"/>
            <a:ext cx="4850618" cy="648072"/>
          </a:xfrm>
          <a:prstGeom prst="round2DiagRect">
            <a:avLst/>
          </a:prstGeom>
          <a:noFill/>
          <a:ln>
            <a:solidFill>
              <a:srgbClr val="BD62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99592" y="2003839"/>
            <a:ext cx="28321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Vulnerable consumers</a:t>
            </a: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9592" y="2924869"/>
            <a:ext cx="774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Caps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9592" y="3860566"/>
            <a:ext cx="35245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Access to customer </a:t>
            </a:r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services</a:t>
            </a:r>
          </a:p>
          <a:p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9592" y="4750097"/>
            <a:ext cx="31694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Qualifications / Licenses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9592" y="5754451"/>
            <a:ext cx="23423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Special conditions</a:t>
            </a:r>
            <a:endParaRPr lang="en-GB" sz="2400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440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32380"/>
              </p:ext>
            </p:extLst>
          </p:nvPr>
        </p:nvGraphicFramePr>
        <p:xfrm>
          <a:off x="4903869" y="0"/>
          <a:ext cx="42656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Image" r:id="rId3" imgW="7558920" imgH="7202160" progId="Photoshop.Image.15">
                  <p:embed/>
                </p:oleObj>
              </mc:Choice>
              <mc:Fallback>
                <p:oleObj name="Image" r:id="rId3" imgW="7558920" imgH="720216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03869" y="0"/>
                        <a:ext cx="4265613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1524168"/>
            <a:ext cx="40404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Get involved</a:t>
            </a:r>
            <a:endParaRPr lang="en-GB" sz="6000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5" y="3284984"/>
            <a:ext cx="878497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Sign ups available for the following </a:t>
            </a:r>
            <a:b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</a:br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workshops &amp; seminars:</a:t>
            </a:r>
          </a:p>
          <a:p>
            <a:endParaRPr lang="en-GB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27</a:t>
            </a:r>
            <a:r>
              <a:rPr lang="en-GB" sz="16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May 2015     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	DDRAC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24</a:t>
            </a:r>
            <a:r>
              <a:rPr lang="en-GB" sz="16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 June 2015     </a:t>
            </a:r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	Special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conditions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15</a:t>
            </a:r>
            <a:r>
              <a:rPr lang="en-GB" sz="16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th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 July 2015      </a:t>
            </a:r>
            <a:r>
              <a:rPr lang="en-GB" sz="16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	Consumer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vulnerability</a:t>
            </a:r>
            <a:r>
              <a:rPr lang="en-GB" sz="1600" b="1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, </a:t>
            </a:r>
            <a:r>
              <a:rPr lang="en-GB" sz="16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complaint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handling </a:t>
            </a:r>
            <a:r>
              <a:rPr lang="en-GB" sz="1600" b="1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requirements &amp;</a:t>
            </a:r>
            <a:r>
              <a:rPr lang="en-GB" sz="1600" b="1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refund sanctions</a:t>
            </a: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  <a:p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</a:br>
            <a: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/>
            </a:r>
            <a:br>
              <a:rPr lang="en-GB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</a:b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27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5616" y="1268760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6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Q &amp; A Session </a:t>
            </a:r>
            <a:endParaRPr lang="en-GB" sz="9600" dirty="0"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52536" y="3140968"/>
            <a:ext cx="96125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with</a:t>
            </a:r>
            <a:r>
              <a:rPr lang="en-GB" sz="2200" dirty="0">
                <a:solidFill>
                  <a:srgbClr val="455660"/>
                </a:solidFill>
                <a:latin typeface="Garamond" panose="02020404030301010803" pitchFamily="18" charset="0"/>
              </a:rPr>
              <a:t/>
            </a:r>
            <a:br>
              <a:rPr lang="en-GB" sz="2200" dirty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22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Andrew </a:t>
            </a:r>
            <a:r>
              <a:rPr lang="en-GB" sz="2200" b="1" dirty="0" err="1" smtClean="0">
                <a:solidFill>
                  <a:srgbClr val="455660"/>
                </a:solidFill>
                <a:latin typeface="Garamond" panose="02020404030301010803" pitchFamily="18" charset="0"/>
              </a:rPr>
              <a:t>Pinder</a:t>
            </a:r>
            <a:r>
              <a:rPr lang="en-GB" sz="22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 CBE</a:t>
            </a:r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, Chairman, PhonepayPlus </a:t>
            </a:r>
          </a:p>
          <a:p>
            <a:pPr algn="ctr"/>
            <a:r>
              <a:rPr lang="en-GB" sz="22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Jo Prowse</a:t>
            </a:r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, Acting Chief Executive, PhonepayPlus </a:t>
            </a:r>
          </a:p>
          <a:p>
            <a:pPr algn="ctr"/>
            <a:r>
              <a:rPr lang="en-GB" sz="22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Simon Towler</a:t>
            </a:r>
            <a:r>
              <a:rPr lang="en-GB" sz="2200" dirty="0">
                <a:solidFill>
                  <a:srgbClr val="455660"/>
                </a:solidFill>
                <a:latin typeface="Garamond" panose="02020404030301010803" pitchFamily="18" charset="0"/>
              </a:rPr>
              <a:t>, Director of Policy </a:t>
            </a:r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&amp; External Relations, PhonepayPlus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385555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7584" y="476672"/>
            <a:ext cx="73448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Panel discussion: Developments in consumer protection in digital markets</a:t>
            </a:r>
            <a:endParaRPr lang="en-GB" sz="4400" b="1" dirty="0"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105835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speakers:</a:t>
            </a:r>
            <a:r>
              <a:rPr lang="en-GB" sz="2200" dirty="0">
                <a:solidFill>
                  <a:srgbClr val="455660"/>
                </a:solidFill>
                <a:latin typeface="Garamond" panose="02020404030301010803" pitchFamily="18" charset="0"/>
              </a:rPr>
              <a:t/>
            </a:r>
            <a:br>
              <a:rPr lang="en-GB" sz="2200" dirty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Chair: </a:t>
            </a:r>
            <a:r>
              <a:rPr lang="en-GB" sz="22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Kevin Brown</a:t>
            </a:r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, PhonepayPlus Board</a:t>
            </a:r>
            <a:b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22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Lynn Parker</a:t>
            </a:r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, Director, Consumer Protection, Ofcom</a:t>
            </a:r>
            <a:b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22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Mark Falcon</a:t>
            </a:r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, Head of Regulatory Policy &amp; Strategy, Payment Systems Regulator</a:t>
            </a:r>
            <a:b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22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Simon Towler</a:t>
            </a:r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, Director of Policy &amp; External Relations, PhonepayPlus </a:t>
            </a:r>
            <a:b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76378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7584" y="476672"/>
            <a:ext cx="73448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Panel discussion: </a:t>
            </a:r>
            <a:br>
              <a:rPr lang="en-GB" sz="44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44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Annual Market Review &amp; industry developments</a:t>
            </a:r>
            <a:endParaRPr lang="en-GB" sz="4400" b="1" dirty="0"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105835"/>
            <a:ext cx="9144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speakers:</a:t>
            </a:r>
            <a:r>
              <a:rPr lang="en-GB" sz="2200" dirty="0">
                <a:solidFill>
                  <a:srgbClr val="455660"/>
                </a:solidFill>
                <a:latin typeface="Garamond" panose="02020404030301010803" pitchFamily="18" charset="0"/>
              </a:rPr>
              <a:t/>
            </a:r>
            <a:br>
              <a:rPr lang="en-GB" sz="2200" dirty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Chair: </a:t>
            </a:r>
            <a:r>
              <a:rPr lang="en-GB" sz="22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Hugh Griffiths</a:t>
            </a:r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, PhonepayPlus Board</a:t>
            </a:r>
            <a:b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22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Nick Lane</a:t>
            </a:r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, Chief Insight Analyst, </a:t>
            </a:r>
            <a:r>
              <a:rPr lang="en-GB" sz="2200" dirty="0" err="1" smtClean="0">
                <a:solidFill>
                  <a:srgbClr val="455660"/>
                </a:solidFill>
                <a:latin typeface="Garamond" panose="02020404030301010803" pitchFamily="18" charset="0"/>
              </a:rPr>
              <a:t>mobilesquared</a:t>
            </a:r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/>
            </a:r>
            <a:b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22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Rory Maguire</a:t>
            </a:r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, Managing Director, AIME</a:t>
            </a:r>
            <a:b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22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Dave Stephens</a:t>
            </a:r>
            <a:r>
              <a:rPr lang="en-GB" sz="2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, Senior Manager, B2B Enablers, Vodafone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430350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op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97137" cy="645333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By Nick Lane, chief insight analyst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350" t="26608" r="15351" b="26608"/>
          <a:stretch>
            <a:fillRect/>
          </a:stretch>
        </p:blipFill>
        <p:spPr>
          <a:xfrm>
            <a:off x="7668344" y="836712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23590"/>
            <a:ext cx="6948264" cy="1077218"/>
          </a:xfrm>
          <a:prstGeom prst="rect">
            <a:avLst/>
          </a:prstGeom>
          <a:solidFill>
            <a:srgbClr val="7AB32A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</a:rPr>
              <a:t>     PRS Annual Market Review 2014,</a:t>
            </a:r>
          </a:p>
          <a:p>
            <a:r>
              <a:rPr lang="en-GB" sz="3200" b="1" dirty="0" smtClean="0"/>
              <a:t>     PRS market outlook 2015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7159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56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 Coming up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568" y="1998126"/>
            <a:ext cx="8352928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GB" sz="1600" b="1" dirty="0" smtClean="0"/>
              <a:t>PRS market overview 2014-2015</a:t>
            </a:r>
          </a:p>
          <a:p>
            <a:pPr marL="342900" indent="-342900">
              <a:buAutoNum type="arabicPeriod"/>
            </a:pPr>
            <a:endParaRPr lang="en-GB" sz="1600" b="1" dirty="0" smtClean="0"/>
          </a:p>
          <a:p>
            <a:pPr marL="342900" indent="-342900">
              <a:buAutoNum type="arabicPeriod"/>
            </a:pPr>
            <a:r>
              <a:rPr lang="en-GB" sz="1600" b="1" dirty="0" smtClean="0"/>
              <a:t>The new 3 G’s</a:t>
            </a:r>
          </a:p>
          <a:p>
            <a:pPr marL="342900" indent="-342900">
              <a:buAutoNum type="arabicPeriod"/>
            </a:pPr>
            <a:endParaRPr lang="en-GB" sz="1600" b="1" dirty="0" smtClean="0"/>
          </a:p>
          <a:p>
            <a:pPr marL="342900" indent="-342900">
              <a:buFontTx/>
              <a:buAutoNum type="arabicPeriod"/>
            </a:pPr>
            <a:r>
              <a:rPr lang="en-GB" sz="1600" b="1" dirty="0" smtClean="0"/>
              <a:t>PRS users + the impact of non-compliance</a:t>
            </a:r>
          </a:p>
          <a:p>
            <a:pPr marL="342900" indent="-342900"/>
            <a:endParaRPr lang="en-GB" sz="1600" b="1" dirty="0" smtClean="0"/>
          </a:p>
          <a:p>
            <a:pPr marL="342900" indent="-342900"/>
            <a:r>
              <a:rPr lang="en-GB" sz="1600" b="1" dirty="0" smtClean="0"/>
              <a:t>4. 	PRS riding the technological change</a:t>
            </a:r>
          </a:p>
          <a:p>
            <a:pPr marL="342900" indent="-342900">
              <a:buAutoNum type="arabicPeriod"/>
            </a:pPr>
            <a:endParaRPr lang="en-GB" sz="1600" b="1" dirty="0" smtClean="0"/>
          </a:p>
          <a:p>
            <a:pPr marL="342900" indent="-342900"/>
            <a:r>
              <a:rPr lang="en-GB" sz="1600" b="1" dirty="0" smtClean="0"/>
              <a:t>5. 	Opportunities</a:t>
            </a:r>
          </a:p>
          <a:p>
            <a:pPr marL="342900" indent="-342900">
              <a:buAutoNum type="arabicPeriod"/>
            </a:pPr>
            <a:endParaRPr lang="en-GB" sz="1400" dirty="0" smtClean="0"/>
          </a:p>
          <a:p>
            <a:pPr marL="342900" indent="-342900">
              <a:buAutoNum type="arabicPeriod"/>
            </a:pPr>
            <a:endParaRPr lang="en-GB" sz="1400" dirty="0" smtClean="0"/>
          </a:p>
          <a:p>
            <a:r>
              <a:rPr lang="en-GB" sz="1400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041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56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 About </a:t>
            </a:r>
            <a:r>
              <a:rPr lang="en-GB" sz="3200" b="1" dirty="0" err="1" smtClean="0">
                <a:solidFill>
                  <a:schemeClr val="bg1"/>
                </a:solidFill>
              </a:rPr>
              <a:t>mobilesquared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5576" y="1844824"/>
            <a:ext cx="74168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dirty="0" smtClean="0"/>
              <a:t>We provide intelligence and insight on the </a:t>
            </a:r>
            <a:r>
              <a:rPr lang="en-GB" dirty="0" err="1" smtClean="0"/>
              <a:t>telco</a:t>
            </a:r>
            <a:r>
              <a:rPr lang="en-GB" dirty="0" smtClean="0"/>
              <a:t> and media sectors.</a:t>
            </a:r>
          </a:p>
          <a:p>
            <a:pPr fontAlgn="base"/>
            <a:endParaRPr lang="en-GB" dirty="0" smtClean="0"/>
          </a:p>
          <a:p>
            <a:pPr fontAlgn="base"/>
            <a:r>
              <a:rPr lang="en-GB" dirty="0" smtClean="0"/>
              <a:t>The real value we deliver lies in how we transform our research into high-performing content and strategy that puts our clients ahead of their competition.</a:t>
            </a:r>
          </a:p>
          <a:p>
            <a:pPr fontAlgn="base"/>
            <a:endParaRPr lang="en-GB" dirty="0" smtClean="0"/>
          </a:p>
          <a:p>
            <a:pPr fontAlgn="base"/>
            <a:r>
              <a:rPr lang="en-GB" dirty="0" smtClean="0"/>
              <a:t>Our work has a clear impact on our clients' business results, because we design each brief around their business objectives.</a:t>
            </a:r>
          </a:p>
          <a:p>
            <a:pPr fontAlgn="base"/>
            <a:endParaRPr lang="en-GB" dirty="0" smtClean="0"/>
          </a:p>
          <a:p>
            <a:pPr fontAlgn="base"/>
            <a:r>
              <a:rPr lang="en-GB" dirty="0" smtClean="0"/>
              <a:t>We've been analysing the </a:t>
            </a:r>
            <a:r>
              <a:rPr lang="en-GB" dirty="0" err="1" smtClean="0"/>
              <a:t>telco</a:t>
            </a:r>
            <a:r>
              <a:rPr lang="en-GB" dirty="0" smtClean="0"/>
              <a:t> space for two decades, so our experience has been earned, not learned.</a:t>
            </a:r>
          </a:p>
          <a:p>
            <a:pPr fontAlgn="base"/>
            <a:endParaRPr lang="en-GB" dirty="0" smtClean="0"/>
          </a:p>
          <a:p>
            <a:pPr fontAlgn="base"/>
            <a:r>
              <a:rPr lang="en-GB" dirty="0" smtClean="0"/>
              <a:t>Our instinctive ability to ask the right questions uncovers invaluable nuggets of insight, which we interpret to help shape truly-effective strategy for our clients.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1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56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 Who we work with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125985" y="332656"/>
            <a:ext cx="1550471" cy="739998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endParaRPr lang="en-GB" sz="600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8264" y="6525344"/>
            <a:ext cx="2267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www.mobilesquared.co.uk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32770" name="Picture 2" descr="http://mobilenews.omio.com/wp-content/uploads/Omio-Tesco-mobile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72816"/>
            <a:ext cx="1944216" cy="812682"/>
          </a:xfrm>
          <a:prstGeom prst="rect">
            <a:avLst/>
          </a:prstGeom>
          <a:noFill/>
        </p:spPr>
      </p:pic>
      <p:pic>
        <p:nvPicPr>
          <p:cNvPr id="32774" name="Picture 6" descr="http://www.realwire.com/writeitfiles/Logo_rgb_Big_tyntec_20100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3" y="3645024"/>
            <a:ext cx="1535682" cy="1006486"/>
          </a:xfrm>
          <a:prstGeom prst="rect">
            <a:avLst/>
          </a:prstGeom>
          <a:noFill/>
        </p:spPr>
      </p:pic>
      <p:pic>
        <p:nvPicPr>
          <p:cNvPr id="32776" name="Picture 8" descr="http://nnedv.org/images/logos/Qualcomm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869160"/>
            <a:ext cx="2116363" cy="495899"/>
          </a:xfrm>
          <a:prstGeom prst="rect">
            <a:avLst/>
          </a:prstGeom>
          <a:noFill/>
        </p:spPr>
      </p:pic>
      <p:pic>
        <p:nvPicPr>
          <p:cNvPr id="32778" name="Picture 10" descr="http://www.realwire.com/writeitfiles/VeltiLogo.jpg"/>
          <p:cNvPicPr>
            <a:picLocks noChangeAspect="1" noChangeArrowheads="1"/>
          </p:cNvPicPr>
          <p:nvPr/>
        </p:nvPicPr>
        <p:blipFill rotWithShape="1">
          <a:blip r:embed="rId6" cstate="print"/>
          <a:srcRect l="35000" b="5303"/>
          <a:stretch/>
        </p:blipFill>
        <p:spPr bwMode="auto">
          <a:xfrm>
            <a:off x="7740352" y="4869160"/>
            <a:ext cx="936104" cy="360040"/>
          </a:xfrm>
          <a:prstGeom prst="rect">
            <a:avLst/>
          </a:prstGeom>
          <a:noFill/>
        </p:spPr>
      </p:pic>
      <p:pic>
        <p:nvPicPr>
          <p:cNvPr id="32782" name="Picture 14" descr="http://tbgdigital.com/wp-content/themes/tbgdigital/img/tb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1556792"/>
            <a:ext cx="1152128" cy="1152128"/>
          </a:xfrm>
          <a:prstGeom prst="rect">
            <a:avLst/>
          </a:prstGeom>
          <a:noFill/>
        </p:spPr>
      </p:pic>
      <p:pic>
        <p:nvPicPr>
          <p:cNvPr id="32784" name="Picture 16" descr="http://upload.wikimedia.org/wikipedia/en/9/90/Textlocal_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2492896"/>
            <a:ext cx="1080120" cy="1080120"/>
          </a:xfrm>
          <a:prstGeom prst="rect">
            <a:avLst/>
          </a:prstGeom>
          <a:noFill/>
        </p:spPr>
      </p:pic>
      <p:pic>
        <p:nvPicPr>
          <p:cNvPr id="32786" name="Picture 18" descr="fe012fd35f8a7f9a39336e3ae84e907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26465" y="5588067"/>
            <a:ext cx="1587402" cy="693456"/>
          </a:xfrm>
          <a:prstGeom prst="rect">
            <a:avLst/>
          </a:prstGeom>
          <a:noFill/>
        </p:spPr>
      </p:pic>
      <p:pic>
        <p:nvPicPr>
          <p:cNvPr id="32788" name="Picture 20" descr="http://swissfestivalaustralia.files.wordpress.com/2012/03/02258_moevenpick_logotyp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71800" y="5805264"/>
            <a:ext cx="1872208" cy="312630"/>
          </a:xfrm>
          <a:prstGeom prst="rect">
            <a:avLst/>
          </a:prstGeom>
          <a:noFill/>
        </p:spPr>
      </p:pic>
      <p:pic>
        <p:nvPicPr>
          <p:cNvPr id="32790" name="Picture 22" descr="http://fc07.deviantart.net/fs70/i/2011/051/f/a/liverpool_fc_high_quality_logo_by_soapwulf-d39yijq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31840" y="1340768"/>
            <a:ext cx="1440160" cy="1440160"/>
          </a:xfrm>
          <a:prstGeom prst="rect">
            <a:avLst/>
          </a:prstGeom>
          <a:noFill/>
        </p:spPr>
      </p:pic>
      <p:pic>
        <p:nvPicPr>
          <p:cNvPr id="32792" name="Picture 24" descr="http://www.realwire.com/writeitfiles/V2_StrikeAd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20072" y="4725144"/>
            <a:ext cx="2112122" cy="600781"/>
          </a:xfrm>
          <a:prstGeom prst="rect">
            <a:avLst/>
          </a:prstGeom>
          <a:noFill/>
        </p:spPr>
      </p:pic>
      <p:sp>
        <p:nvSpPr>
          <p:cNvPr id="32794" name="AutoShape 26" descr="data:image/jpeg;base64,/9j/4AAQSkZJRgABAQAAAQABAAD/2wCEAAkGBhQSERUSEBQUFRUWFRIXFhUVFBcXFBcXFRQXFhgUFRIXGyYeFxojGhQXHy8gJCcpLCwsFh40NTAqNSYrLCkBCQoKDgwOGg8PGjQlHyQ0LTQsMiw0LC0uLCwsLDQtLCwvLiwsLCosLCosLCwsLCwsLCwsLCwsLCw0LCwsLCw0LP/AABEIAGoB2gMBIgACEQEDEQH/xAAbAAEAAwEBAQEAAAAAAAAAAAAABQYHBAMCAf/EAEMQAAECAgYFCAgEBQQDAAAAAAEAAgMRBAUGITFREkFxgZEiMjNhc6GxshM0QlJyksHRI2KCwhZDU6LwFdLh8RQkY//EABoBAAMBAQEBAAAAAAAAAAAAAAAEBQMGAgH/xAA1EQABAwIEAggFBAIDAAAAAAABAAIDBBEFEiExQVETIjIzcYGhwTRhseHwFIKR0UJEI1Ji/9oADAMBAAIRAxEAPwDcUREIRERCEREQhEREIRERCEREQhEREIRERCEREQhEREIRERCEREQhEREIRERCEREQhEREIRERCEREQhEREIRERCEREQhEREIRERCEREQhEREIRERCF4U2kiHDe8+y0ngLgqLQ7Sx4ft6QyfyhxxHFXisaCI0Mw3EgGV7ZTuM9Y6lUqfY6Ky+GREGWDuBuPFP0pisQ/c81Kr2z5g6O9hyUvVtr4b5CJ+G7MmbPm1b+KngZ3hZY9haSHAgjEESI2hSNU19EgGQOkzWw4fpPslay0QOsawgxIg5Zf5WhouSra0ZHbpQztaec05ELrUwgtNirTXBwu3ZERF8XpEREIRERCEREQhEREIRERCEREQhEREIRERCEREQhEREIRERCEREQhEREIRERCEREQhEREIRERCEREQhEREIRERCEREQhEVGptpaQ2I9oiXB7wOSzAOIGpSVl65ixormxXaQDJgaLRfpAah1pt1I9rc5ISDK+N78gBv8AnzVnRESifRERCEREQhEREIUBWNqxBjGGWaTRozIN8yJm43G4jWpKr64hRujcJ+6bnDcfoqbXFTR2vfEeyYc5zi5vKAmZ7QNoUU1xBBBkRgRjtBVUUkb2DKdVBNfNFIQ8acjpotHrKp4ccSiC/U4XOGw/QqkVxUb6Ob+Uw4PGGwjUVL1Ja0iTKQZjARNY+PPb/wBq0xIbYjSHAOa4bQQVi18lM7K7b82TTo4a1uZmjvzdZrQqa+E8PhmRHAjIjWFf6orZtIZpNuIuc3WD9RkVT6/qI0d02zMNx5JyPun/AC9cdWVi6BED27CNThrBTcsTahmZu/5op9PO+kkyP24/2FpaLyotKbEY17DNrhMfY9a9VGItoV0YIIuEReNLpbYbC95k0f5IZlU2s7WxHkiF+G3q552nVu4raKB8uyWqKqOAdbfkruSvwRAcCOKy+LGc4zc4uObiT4rzCcFB/wCvT7qccW5M9fstWRZpRK1iw+ZEcOqc2/KblbqhtMIx0IgDYmqXNdsyPUsJaR8YuNQm4K+OU5ToVOoiJNUERUq01ZRWUhzWRHtEmXBxA5o1BeNR1tEMdnpIry3lF2k8ykGON8z1J0UjizPfhdTTiDRJ0duNle1+EqmVta57yWwOQ33vaPXfzR3qBix3OM3uLjm4k+K9R0LnC7jZeJcTY02YL+i1BsQHAg719LKQpKr7QRoREnFzfdcSRuneNy9OoCB1SvDMVaT1m29VoiLiqqtmR2aTbiOc04tP1HWoOubXyJZR5GVxebx+ka9pSjIHudlA1VCSpjYwPJ0O3zVpXz6UZjiszpNPiROke520mXDALnknRQc3Ka7FRfRnr9lqyLL4FLewzY9zfhcR4KwVVbFwIbH5TffA5Q2gXEbL9qykontF2m62ixON5s4W+iuCL5hxA4BzSCCJgjAhfSRVRERU+tbVxmvdDa1sMtJBnynbb7r8cFrFC6U2asJ6hkAu9XBfjngYkBZrHraM/nxHnq0iBwFy5TfinRQHi5TXYqP8W+q1MRAcCOK+llMl0QKwiM5kR7djjLhgg0HJy+NxUcWev2WnIqXV9sojTKMA8ZiQd9j3K2UKnMisD4ZmO8HIjUUpLA+LtKjBVRzdk68l0IiLBMoii6/rZ1HYHNYHTMpk3NOqYGM71UaTaWkP/mFoyYNHvx701FSvlFxskp62OE5Te60JfHpW5jiFmESO53Oc520k+K85JkUHN3okTivJnr9lqoK/VljIhbzSRsJHgpGiWkjw/bLhk/ld+PevLqBw7JWjMVYe023r/S0JFCVPahkYhjhoPOAnyXfCc+o96m0i9jmGzgqccrJW5mG4RF4U9xEJ5FxDHkEY80rPP9Yj/wBWJ87vutoacygkFLVNW2nIBF7r4rLponaRPOVM2J6Z/ZnzNVfe4kkkzJJJJxJOtfcCkvYZsc5plKbSQZZXKxJGXR5Fz0UoZKJCtRRZs2uI0x+LE+d33WkqNPAYbXO66OmqhUXsLWREXLWNZMgM04h2AYk5ALAAk2CZc4NFzsupc1JrKFD58RjTkXCfDFUms7TRYpIB0Ge603/qdifBRKox0JOrypMuKAG0Yv4rQv4ko/8AVbwd4yXXR6whxOje13UHAngsyQFaGgbwKwbir79ZoWqqEriy8OLNzJMfmOa74gPEd6r9V2qiQiBEJiMyJ5Q2O17D3K6UKmsisD4ZmDxByI1FJvjkpzcKjHNDVtykeRWbUqiuhuLHiThq+oOsKbszaD0ZEKIeQTySfYJ/ae5WOvKmbSGSuDxzXfQ9RWfRIZaS1wkQSCDqIxCoRvbUss7f81UiWN9FKHN2/NCtNpdFbEYWPE2uEj9x1rOaxoDoMR0N2rA5g4FW6ydbelh+jceWyW0t1HdhwzXzbCrdOF6UDlQ8etpx4G/iladxhl6N2yfq2NqYRMzcfhHko2x1aaLzBcbnXt6nDEbx4dauSzKhQIjnAwWuLgQQWgmRBmJnALSYLyWguEiQJi64yvE18rWAPzDivWGyudGWnhsqdbKnl0UQhzWAEjNzhOe4EcSoWhUN0WI2G3Fxl1DWSdgvXZaRhFKizzB3FoXzUNNbCjte/m3gnKYlNPxjJCMvJSZT0lSc+1/S6uFAs1BhgcgPdrc8T4A3Bdj6shESMOGf0N+y92PBAIIIOBBmDsK+lFdI8m5K6VsUbRYAWVNtLZxsJvpYVzZgObjKeBByndvVdY8tILTIggg5EYFadTKKIsN0N2DgQZY7QoP+CIXvxP7f9qfgqwG2kKk1WHuL80Q091M1bS/SwmRPeaCduscZrpXNV9BEGGIbSSGzkTKd5J1bV0qc62Y22VhmbKM2/FUG1nrT9jPKFEKXtZ60/YzyhR9X0X0kVkP3nAHZr7pq9EbRAnkuVnBdO4DmfqpKpbMujjTcdBmoy5TvhGXWrJBsnR2i9hd1uc76EBSzGAAACQAAAyA1L6UmSqkedDYLoIaGKNuoufmoSk2QgOHJDmHMOJ4h01Uq1ql9HfovvBva4YOH0PUtIUPaqih9GcdbJOG4yPcStKepeHhrjcFY1dFG6MuYLEclR4FKczS0CRpNLTLWDiF8wIDnuDGAlxMgAvhWuxNCEnxTjPQb1XAnjMcFSmkETC5RaeIzPDL6L0q+xbQAYzi4+60yaOqeJ7lI/wAL0b+n/c//AHKVRRnVEjjfMukZSQtFg0eeqqla2NABdRyZj2HXz+F2fUeKqpC1VUK1dEDKQSMHgP3mYPeJ709SVDnnI5S8QpGRjpGC3Nd9jazIcYDjcZuZ1EYjfjuOatyzapoujSIR/O0bnHRPcVpKXrWBslxxTWGyF8WU8EUDaCzhjua+GWtdg6esajdiRhv6lPIlY5HRnM1PSxNlbldsq9RbFwm9I5zz8reAv71IQ7PUcYQmbxPxX3Sq8gQ7nxGzyHKPBs5LgfbKAMNM7G/chb3qJNdUtaki00912vqCjn+UzcJeCj6bY2E4fhlzDt0m7wb+9esO2EA4l7drftNSVErKHF6N7XdQN+9uIXy88epuvuWlm0Fj/F/7Wd0+gPgvLIgkdR1EZg5L3qStTAih0+SZB4zGe0Y/9qxW3ggwmP1h8tzmknyhU5VYnCePrKFOw003UO2y1UFFy1W6cCETrhs8oXUoRFjZdQ05gCvGmUVsVjobsHCX2I6wb1WKJYg/zYgAyYLzvOHAq2rypFKYwTe5rRm4geK1jmewZWcVhNTxSEOkGyjoFlqO32NLrc4nuw7l0f6HA/ow/lC5Y1rKO3Bxd8LT4mQXj/GcDKJ8o+60y1DtdVlnpG6dX0XRHsvR3exo9bSR3Tl3Ku11ZZ0EF8M6bBjPnNGZliOtWSj2lo77hEAOTgW95uUlc4aiCNoIK+tmmiPWv5r4+mp529S1+Y+yyxX2zFamNCk8zewyJzGp3+ZKjUmHovc0YBzhwJCsFiHfiRB+QHg7/kqhVtDor8lJoHlk4bz0Kt0aEHNLTgQQdhElC/wbA/P83/CnUUhkjmdk2XQSQxydsXWX0yEGxHtGDXvA2BxAUhZuq2R4jmxJyDJ3GV8wPquKsumidpE85UzYnpn9mfM1WpXEREjey5mBjXThpGl1LixsD8/zf8KdRFEfI5/aN108cTI+wLLypNJbDY57zINEz/mazqs6ydHiF7v0jU0ZBWK21OkGQhr5TtguaOMzuVVgQC9zWNxcQBtKp0cQa3pD+BRMRnL39E3YfVdFW1W+O7RhjDFx5rdp+ittCshBYOXOIesybuaPrNSdW1e2DDDG6sTrJ1krqS01W55s02CdpqBkYu8XK4TUcCUvQw/lHio2n2OhOE4U4btpLd4N43FWBEu2aRpuCm308TxYtCzKn1e+C/QiCR1ZEZg6wvepa3dR4mkJlpkHtzGY6wrvXNViPDLTzhew5H7HArOnNIJBuIJBGRGpVoZROwh3moFTA6kkDmHTgtShxA4BzTMEAg5g4FVi1VROe9sSC0uLuS4DMC5x3XbguixlN0oRhnFhu+F0yO8HuVhUy7qeU24K1lZVwi/H0Kq9n7NxYUQRHua24gtHKJB1Ei4ajrwVnc0EEETBuIOBB1EL9ReJJXSOzOW0MDYW5Wr5YwASAAGQuHBfSIslsq3aypDElFhibgJOaMSBgQNZH+YKnLVVHU+oIMYzeyTvebcd8sd6fp6vIMrtlKq8P6V2dh1VCotYRIfRvc3qBu+XBS9GtlGbzw146xoniLu5dtJsOP5cTc8T/uH2UVSrLUhnsaQzYZ9xke5OZ6eXe30U/oquDa/lqFPUW2kJ3Pa5nXzhxF/cpui0xkQaUNwcOo4bRqWYvYQZOBBGIIkeBXpRaW6G4PhuLSNY8CNY6lnJQsI6hstYsTkabSC/1WoIuGp6yEeEH4HBwycMd2veu5SXNLTYq8xwe0OGxVBtZ60/YzyheVm/WoW13kcvW1nrT9jPKF5Wb9ahbXeRyuD4fy9lzJ+L/d7rQ0RFCXUIuGvPVovZv8F3Lhrz1aL2b/Be4+2PFZy927wKzhXexnq5+N3gFSFd7Gern43eAVet7pc/hvf+RU8iIoq6RFS7bdMzsx5nK6Kl226ZnZ/ucnKPvVPxHuD5KGq3pofaQ/OFpqzKremh9pD84WmrWv7TUvhXZcvCmUxsJhe8yA47ANZVGra0cSMSASxnug4/EdezBdlsqeXRRCHNYASPzOE+4S4lV9jC4gATJIAGZNwC2padrWh7t0vXVbnPMbNh6r5XTBq6K+9kN5GYYSOMldqns5DggFwDomtxvAOTQcNuKl15krgDZoXuLCyRd5t8lmxqaOP5UT5CuZzXMN4c1wzm0j6rUl5UiitiDRe0OGRE/wDpeG15/wAmrR2FC3Vcs/pVdxIsIQoh0pODg4864ESOeOKj1M2jqP0Dg5k/Ruwni0+7PX1b1DKhEWFt2bFSZxI1+WTcLSqo9XhdnD8oXWuSqPV4XZw/KF8V1TvRQHvGIEm7SZDxnuUEtLn2HNdS1wZEHHgPZRVoLT+jJhwZF45zsQ3qA1nwVQjx3POk9xccyZlfBM7ypyzVQiOS+JzGmUsNI4ynkPqrLWR07LrnXyS1kmUeQ4BQsOE5xk0FxyAJPALqFTR/6UT5CtFgUdrBosaGjICQXolHV54NT7cKFus5ZjGoERl74b2jMtIHGS9qtrmJAPIdydbDe07tW0LSFCV1ZpkVpdDAbExBFwd1OH1XptY1/VkGi8Pw58fXidqFSI8XSc52Gk5xllMky71P2I6V/wAH7gq6RmrFYjpX/B+4Jqp7opGj1qGq5oiKCuqWZVl00TtInnKmbE9M/sz5mqGrLponaRPOVM2J6Z/ZnzNV2buD4Ll6b4keKuiIihLqFQrWxJ0lwyawd0/3L6shB0qSCfZa52+5v7l+WuhSpJPvNYe7R/avyyUfRpLQfaa5u/EeVW/9bTkua/3Ot/291fURFEXSoiIhCLPLSQQ2kxANZDvmaCe8laGs7tFH06TEIwBDflAae8FP0N858FKxS3RDx9l32KiSjuGcM9zm/cq6ql2JhzjPdkyXzOH+0q6LxW96tcO7geaIiJNUEREQhQ0a1kBri06c2kg8nWDIrqqyuoccuEMmbZTmJYzw4KoWpoJh0hx9l/KB6/aHHxC5KqrN0CIHtv1OGYOpVP0jHx5mbqJ+vkjmySbArSUUdQq/gxRc8A+64hru/Hcux9LYBMvaB1uCmljgbEKw2RjhcFc1bVSyOwhwGlI6LtYO3LqWbq6V5aljWFkE6TyCNIc1s9c9Z2KlqvRNe1pzeSgYk+Nzxk34q22GdyYo1TYeIcPoFaVBWQoJZB0nXGIdL9MpN+p3qdU6pIMriFXomlsDQVQbWetP2M8oXlZv1qFtd5HL1tZ60/YzyheVm/WoW13kcqo+H8vZQj8X+73WhoiKEuoRcNeerRezf4LuXDXnq0Xs3+C9x9seKzl7t3gVnCu9jPVz8bvAKkK72M9XPxu8Aq9b3S5/De/8ip5ERRV0iKl226ZnZ/ucroqXbbpmdn+5yco+9U/Ee4Pkoaremh9pD84WmrMqt6aH2kPzhaata/tNS+Fdlyz20rZUqJPNp3aDV41K8CkQi7DTb33Dvkp62dVkyjtGA0X7NTu+XBVROwuEkQA5WU6paYagk87+61VFVqnteNEMpEwRdpgTB+IC8HrVgg1nCfzYjD+oT4KPJC9hsQuhiqY5RdpXSi8nUpgxc0bXBcFMtLAhjnhxyZyjxFw4rw1jnaALR0rGC7jZcltHj0ABxL2y3Az7vFUld1cVu6kP0nXAXNbkPqSuFW6eMxssVzNZMJpS5uy0qqPV4XZw/KFH2waTRjLU5hPGXiQpCqPV4XZw/KF6U6iCLDdDODgRsyO43qOHZZcx5roXML4Mo4j2WYq92QeDRgBiHPB2zn4EKkUmjOhvLHiTmmR+46l21LXTqO4kDSaec36g6iq9RGZY7NXP0cwglu/wPyWiIoyiWjgRBc8NOT+Se+47iu5tKYcHN+YKK5jm6ELpWyMcLtN16ouWNWsJnOiMH6hPhiq7XVrg5pZR533F5uu/KMd5XuOB8hsAs5qmOIXcfJV6sngxohbgYjyNhcVNWI6V/wAH7gq4rHYjpX/B+4KvUC0JC56kN6hp+auaIihLqVmVZdNE7SJ5ypmxPTP7M+ZqiK1bKPFH/wBInmK6bP1qIEXScCWlpaZYi8GcteCvSNLoSByXKwuDKgF3NaEihf4vo+bvkKmgVEdG5naFl0zJWSdg3VatpQNJjYo9kyd8LsDuPmVRhRC0hzTIggg5EGYWoRoIc0tcJgggjMFZ5XNUOo8TRN7TzHZjI9YVOilBb0ZUXEqctd0rdjv4q8VRWrY8MOGODm5H7ZLuWY0KnPhO04bpHuIyI1hWmhW1YRKM0tObb28MR3peajc03ZqE1TYgxwtIbH0KsqKJNqqNKfpP7Hz8FG0+2rZSgtJPvPuHyi89ywbTyONsqafVwsFy4eWqlK/rgQIZkeW6YYP3HqCz4lelJpToji95LnHWfAZDqUhUFSGO+ZuhtPKOf5R1nuG5VYo207CT5qFPM+rlAaPBWOx9A0IOmcYhn+kXN+p3qeX41shIXAal+qNI8vcXFdFDGImBg4IiIvC1RERCFyVnVjI7NB+0EYtOYVIrGzsaCTyS9vvNExvGI/y9aEiZhqHRaDZJ1FGyfU6HmspSS06PQobr3sY49bQfELigVXB0uih/I37J0VwI2Ux2FuBtmVCgwXPMmNLjk0EnuVlqWyJmH0i4C8Q8Z/EcupWqHCDRJoAGQEhwC+1hLWucLNFk3DhrGG7zf6IAiIkFUVDtVDJpL5A4M1flC8rOQz/5UK44u1H3HLQETwq/+PJbhZSzh95ekzcb7fO/NfqIiRVRFw12P/Xi9m/wXci9NNiCvL25mkc1lnojkeBV2sc2VHM7uW7wCnF+puaq6VuWyn01D0D8+a/kiIiSVJFTbasJjMkCfw9Q/M5XJfi2hl6J2ayXqYemZkvZZrV0I+mh3HpIeo+8Fpa/F+r1PP0pBtZZ0tN+nBF73X45oIkbwcQcFVK2scZl1Hw9wnD4XHwPFWxF4ildGbtWs1OyYWeFl9Ioj4ZlEa5p/MCOB1rxWquaDcbx1rgpdWQpT9FD1+w37Kg2uvuFJfhZGrXLOZLqodWxIplDYXdfsja43K+0SrYQExChz+Bv2XcAvj6/g0L7Hhd9XO/hU6m2aEGjPe7lRORhg2bxOWZ61XvRHI8CtTX4so61zQcwut5cNY4jKbBctUD8CF2cPyhdaIkXG5uqbRlACja5qJlIF/JeMHjHYRrCptPs/GhYsLm+8zlDfrG9aIiZhqnx6bhKVFFHMb7FZUvyS1CNQ2P57GO+JoPiFHsquDpdFD1ew37JxtcDwU12FuB7SoDGTMgJnICZ4BT1VWSiRCHRpw2Ze2d3s7+CucKjtZzGtb8IA8F6LGSucRZosmYsMY03ebrOK3oujHiNY0hodIAA4SClrFMIivmCORrH5grgi8vqy6PJZe48PDJekDuO1l+oiJFU1V7S2bc95iwRMmWk3AzAlpDO7UqvFob23OY8bWkfRagvxOxVjmDKRdTJ8OZI4uBtdZb6J3ungVqTcAi/V4qKjpraWstqSk/T31vdF40yhsitLIgmD/kwdRXsiWBINwnCARYqk1nZGIwkwvxG5e2N2vdwUDEhlpk4EHIiR4FaoviJBa65zQR1gHxT8dc4CzhdSpcMY43Ybeqy1fcGC55kwFxyaCTwC0j/AEqD/Sh/I37LoZDDRJoAGQEgtDXjg1Ytwo31cqfVdj3uk6PyG+6Ocdpwb47FbqPR2saGsAa0YAL0RIyzPlPWVSCmjgHVHmiIixTCIiIQiIiEL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800" name="AutoShape 32" descr="data:image/jpeg;base64,/9j/4AAQSkZJRgABAQAAAQABAAD/2wCEAAkGBxMSEhIUERIVFRUXFRcWFBIYGBcYGhgUFRUWFxcWFxUYHSkgGRolHBUUIT0hJSkrLi4uFx8zODMuNykuMCsBCgoKDg0OGhAQGjMmHyQuLCw0NTcuLDE0Nyw3LCwsLDc0LCwtLiwyLCwsLDQsLCwuNS80LCwsLCwsLDAsLCssL//AABEIAIIBhAMBIgACEQEDEQH/xAAcAAEAAgMBAQEAAAAAAAAAAAAABgcEBQgDAgH/xABPEAABAwIBBwQKDggGAwEAAAABAAIDBBEFBgcSITFBURNhcYEXIjJSVJGTobHRFCM0NUJTcnN0krPB0tMIFjNigqKywhUkQ0SU8IOj4WP/xAAaAQEAAwEBAQAAAAAAAAAAAAAAAQMEBQIG/8QALxEBAAIBAgUCAwcFAAAAAAAAAAECAwQREiExQVEFFDJh8BMkQoGhseEVImJxkf/aAAwDAQACEQMRAD8Au9ERAREQEREBERAREQEREBERAREQEREBERAREQEREBERAREQEREBERAREQEREBF8ySBoJcQANpJsPGVpa7K2ki2yhx4M1+fZ516rS1ukPNr1r8U7N4igNdnLiH7Ng6XG/mHrWnnziTP7i9v3W/fYlaK6PLPbZmtrcMdJ3WsvlzwNpA6SqXqMt5D3Zf0En0FeAyqvtCtjQX8qp9Qp4XWauP4xn1h61+tqmHY9p/iHrVMsyhaV6/4uCp9jPlH9QquYFFT8OL27lxaeIJHoW2osrp2fDEg71+v+Ya1XbRXjpKyutpPVZSLSYDlNFUnRHaSWuYydoG0tPwh5+ZbtZbVms7TDXW9bRvWREReXoREQERabKTKmkoGtdVTBmlfQYA5z3WtfRY0EkC417BdBuUUYyby+oa6TkoJTyliRG9jmFwGs6JIsbDXYG9lJ0BERAREQEREBERAREQEUSrc5OFxSuikqgHscWutHM5ocDYjTawt1HnUrjkDgHNIIIBBGsEEXBB4IPpERAREQEREBERARFF8Xzh4bSzOhmqbSNsHtbHK/RJ12LmMIB5roJQi8KGrZNGyWJ4fG9ocx42Fp1gharKPK+joCwVc/JueCWtDHvcQNV9GNpIHOUG8WlxzHhCdBgDn7TfY2+y9tp5l74Bj9PWxmWllEjA7RJs5pDrA2c1wBBsQdY3qJY8wiol0t7rjoI1eb0Lnep6i+HFE06zOzboMNMuTa/aGzpMq339tY0t3ltwR1Em6lcUgcA5puCAQeIOxVkp5gdP8A5aIPF9RNjssSSLjfqI2rL6Vq8uW00vO8bbtHqOmx46xakbdnrUYoxpIYHyuHwIxpWPBztTGn5RCwZvZ8vc8lTN4n26TxCzB4yt21oAsBYbgv1d6LRHSPr9nHmk26z9fujDsjGSHSqaiec8C7Rb1BuseNZtPknRM2U0Z53jlD433W6RTOa893mMGOOfC8YKONncRsb8lrR6AvZEVa1+OF9utayvycpJr8rTROPfaIDvrtsfOtoimLTHSUTET1VrlDmzABfQvNxr5B5vfmY87DzOv0hQVgcCWuBBBIIOogg2II3FdCKss4uGtbVCRotyjAXfKaS2/WNHxLp6TVWtPBfm5Wu0dYrx05IYvpshC/JBrXyul1cjfaXo+rcwtexxa5pu1w2gjYVdWTWKeyqaGbYXN7YcHtJa63NcFURWvsFcWbSAsw6DS2u03jodI7R8Ysetc/1CscET33dT0y1uOY7bJQiIuS7IiLyq6lkTHySODGMaXPeTYNa0XJJ4WQYGUuOxUNPJUTntWjU0d0957ljRvcT4tZOoFcz43itRiVWZHtL5ZXBkcTddhftImcwvt4kk7StlnDyxfiVRpDSbTxkiCM8NhkcO/d5hYcb2jmlyC9iMFVVN/zL29ow/6MZ3fOOG3gNXG5Kncbweqw2payW8crNGSORh1HeHsdbXY3HSDu23zm2y3biUOi+zamMDlWDUHDYJWDvTvHwTq2WJz8u8ko8SpzG6zZW3dBL3j7bDxYdhHQdoBHOcUlThtXcXiqIH2I2i+8HvmOaR0gg8EHV6KP5E5VxYjTiWPtXts2aG9zG+3nadoO8c4IEgRAvx7gASSABtJ1AdJX6uc87eUM1RXTwOeRBC/QZCD2pLQCXvGxzi6+s7Ba2+4XZUZb4awlrq+mBG0CVhseGorwOcLCx/voeok+gKq8kc0r6ymiqH1bYmyDSawRGQ6NyAS4vaAdWyxW7GY0eHnyA/NRKbHONhfhsfif+FfJzlYV4Yz6kv4FDOwc3w93kB+YnYOb4e7yI/MRCycBylpK3T9iztl0LaYFwRe9iWuANjY6+ZfmMZT0dI4MqamKJ5GkGOcNLRuRpaO21wdfMVpMgcgGYY6Z4ndM+RrW3LQwBrSTqAJ1knbfcsDLvNg3EagVDaowuLGsc0x8oCG3sR27SDr59iChcVeHTTuabh0srmkbw6RxB8RC6GwDLvDWUtMx9bC1zYYmuaSbhzY2gg6uIXO1bDyckjL30HvZfZfQcW3tuvZWhhuZd00MUvs8N5SNj9H2MTbTaHWvywva+2wRKyRnAww/76DrdbznYpI1wIBBBBFwRsIO8FU43MYbi+Ii2+1NY25jy5W7zk5RvwiipKWkcRI6PkmSus4sigYxpfssXnSYNYtrJ3IhPsRxSCnbpVE0cTe+ke1g/mIUfnzj4WzbWxn5Ie/zsaVRWTGTNVi88mg8Oc0NdNPM9xIDy7RF9bnE6LrDZ2p1hTuDMa74eIN6G059Jl+5Epr2UMK8L/8AVP8Alp2UMK8L/wDVP+Wom3MdHvrn9UTR/cviXMc34Fe4H96EO9EgQTqkzgYZIQG10IJ2abjH9oApHHIHAFpBB1gg3BHMQqHxnM1VxMc+GeKo0QSWaLonEAXs0EuaTzEhRfIXKuegnidE88i57RLDftHMcQHEN2B4BuHDXcC+q4QdRLlvOB75V30h/pXUi5bzge+Vd9If6UIX5mx96qH5r+5yq7P57vg+it+2mVo5sfeqi+a/ucquz+e74PorftpkEj/R99zVnz7fsmqx8TwmOe2mCHDY8bbcOcKuP0ffc1Z8+37Jq3meeulhw0mGR8bnTRtLmOLXaJuSA5usXsNi8Xx1vXhtG8PVb2pbes7S31LkvExwLi59tjTYDrA2reKhsy2MVDsR5N9RM9joJCWPke8XaWWNnE2IudY4lXyvOLBjxRtSNk5ct8k73nd8yPDQXOIAAJJOoADWSTuCipzk4Ve3s1nSGyEdRDbFSTEaNs0UsT76MjHxutqOi9pabHjYlVWMx0fhz7bvam36zpK1WmYzjYX4bH4nj0tX23OBhh/30A6XW9KhXYPj8Nk8k38Sdg+Lw2TyTfxIlPIstsNdsxCl65ox6St3TzskaHRua9p2OaQ4HoI1KmcQzISgEwVrHncySIsueeRrnW+qq/o66swupeI3uhmjfoyR3uxxG57QbPaRbXwNwRtQdVItdk7igq6WnqANHlY2v0e9LhrbffY3C2KIFXOW1WJJnEbGDQHUSSfGSOpS7KDFhE0tae3I296OPSqtxerubBbtHimZ4mDW5YivC1Uh1lfD3WCPfZYjWvme2OJpc5x0WtG0nm9a7HSHCis2nkycEwt9bUMhZfWbud3sY7p3UPOQF0BTQNjYxjBZrGhrRwa0WA8QUfyIyXbQxdtZ0z7GV42Dgxv7o8518AJIuJq8/wBrbaOkPodJp/sqc+siIiyNYqGzu5deypDSUzv8vG72142SyNOwcY2nxuF9gBMlzw5d8i11FSvtM4e3yNOuONw7gHc9wPSGniQRDs1+b/8AxAmaoDm0rLtAF2mV41WadzW7yN4tuNiWhyJxakpKgT1cEk5ZYwsZoaIf379Ii5Gqw469oCs/s4U3glT44vxrb9iDC/i5fLSetOxDhfxcvlpPWg1HZwpvA6nxxfjUKziZYUWJBj2U00VQywEp5PRdHfWx+i4k2uSDuN9xKszsQYX8XL5aT1p2IcL+Ll8tJ60OSkMlsopqCobPAdY1PjJs2SPex33HcdfEHprJ3HIa2Bk8DrtdtB7pjh3THjc4f/RqIVWZwM1McNPy2HNeXR3MsJc55eze5l9ek3bo7xe2sAGDZA5YyYbPptu+B9hPED3Tdz2btNu7iNR3EB08qbzn5taiWokq6JvKiSzpYLgPa8ANLmXsHNIFyL3ve176rcw6ujniZLC8Pje0OY8bCD6Dzblj1+O0sDtCeqgida+jJKxhtxs4g2RDnjDsocXw5vJNNRDG0n2qWG7Rc3OjyjNQvc9qbayVknO/iQ2zw+TYr0/W7D/D6Ty8X4k/W3D/AA+k8vF+JEqL7MGJeEQ+TYvuLPDiV/2sDuYxt/tIKvH9bcP8PpPLxfiWuxvK7CDG8T1VJMyxvEHMmLhwEbbk+JBCsmc9Gk9rMQhYxpIBqItKzed8biTo84cbcFcDTexGsbiuPqhzbvLQWsu4tB2htzYE8QLLq3JSF7KKjZLflG00LZL7dNsTQ6/PcFBy1jXuip+fm+1cup8mfcdJ9Hh+zauWMa90VPz832jl1Pkz7jpPo8P2bUJbJUt+kL+1w/5FR/VArpVQ/pBYe8to5wLxsMsbz3rpeTLL8AdBwvxsN6IV1kjllUYYZjTCE8qGB/Ktc79np6Ojovbb9o7juUj7NOI95R+Tl/OWmzdZRU9FUPNXCJYZGhriWNeYy0kte1p2jWQQNezbaxuejx7A5QC2WgF9zxFG76sgBHiRKsezTiPeUfk5fzk7NOI95R+Tl/OVtezMH+Mw761P609mYP8AGYd9an9aIVG/PNiJBBZR6xb9nLv/APMoBRN7eNrdZ0mNA3k6QAHSum/ZmD/GYd9an9azMKGHyuJpfYkjmWJMXIuLeB7TWES3S5bzge+Vd9If6V1IuW84HvlXfSH+lCF+Zsfeqi+a/ucquz+e74PorftplaObH3qofmv7nKrs/nu+D6K37aZBI/0ffc1Z8+37Jq2mfP3tH0iL0PWr/R99zVnz7fsmraZ8/e0fSIvQ9BXeZH30b8xN6WK/q+tjgjfLM8MjY0ue87AB/wB2KgMyPvo35ib0sVn556d78Km5MEhr43yAfFseC4nmGpx5m33IIdlBnqkJLaGna1u6Wa7iecRNIDetx6AoyM5OMTEmKodq2iKCJwHN+zcfGVpcjKulirIX10fKQC+k3R0wCWnRc5nwwDY219BtZdDUOWuFuaBHXUrRbUwyMjIHyH2I8SClP14x34+o/wCNF+Sn68Y78dUf8aL8lXr+t2H+H0nl4vxJ+t2H+H0nl4vxIKK/XjHfjqj/AI0X5KimKVcs00klQS6VzryOcA0lwAGtoAA1AC1hsXTNVlzhsYJdX0xtubKx7uprCSeoLm7KbERU1dTO0ENkme9oO3RJ7W/A2sbIOi82nvVQ/MN+9Z2MY22IFrCC7edzfWeZQrJfHizDKOMHRAhaCd52+ILR4rjN9QK2YNLN+csWo1VacoZeM4qXE67k7So1UVIG0rGqK697eNb/ACYyGqKyz5LxQnXpuHbOH7jD/UdXSup/ZhrvZyNsmotyaOgopquURQMLnHcNgHfOOxrecq5MjskI6FukbPncLPltqA7xg3N59p37gNpgeCQ0kfJwM0R8Jx1uceLnbz5huWLlHlEymAa0cpM6wjhGslx1C9t192/zrm5tTfPPBTo6uHTU09eK3Vn1tcGuZG3XK++i3g0d1I7g0ec2G9ZgWnydwt8QdLO7TqJbGR25oHcxt4NHnPUtwsd4iJ2hrpMzG8iIi8vamBmZnfVl09UySBzy+STthO+7rkEW0Q473aXPZXDR0jIY2RxMDGMaGsYBYBoFgAvZEBERAREQFUOXmaZ807p8PMTRIbyQPJYA87XRkAix26OqxvbbYW8iCJZs8lpcOpHRTSB73yGQtaSWMu1o0WkgX7kkmw1u6zE8ss081XWT1MVTGBKQ7Re112kMa21xe47Xm4K2UQUb2EqrwqD6snqTsJVXhUH1ZPUryRBRvYSqvCoPqyepfcWZCoPdVkLeiN7vMXBXeiCvsls0tJSvbLM91TI0gt0gGxtcNjhGL3PyiRqB2qwURBTGK5lp5J5Xx1cQY+R7xpMdpND3F1iAbOIvbaL23K38OpRDFFEDcRxsYCd4Y0Nv5lkIgLyqqZkrHRysa9jgWuY4Atc07QQdoXqiCr8azLUsji6lnkgv8BwErB0XIfbpcVoX5j591bEemJ4/uKu5EFHdhCp8Lg+o/wBadhGp8Lg+q9XiiG6jTmRqvCoPqvUnzeZtJcPqjUS1DH+1ujDGNcL6Zabuc7cNHZbhwVlryq6hsbHPebNaLk/93oTL1VSZV5opqmrnniqo2tleX6L2Ou0naLtOsXvwVkZPzOli5Z+oynSDe9j2RtH8OvpcVs1No2nZFbbxu1eTGEew6SCn09PkmBpfa2kdpNtwuTqURzk5u34lNFNFO2NzY+Tc17SQQHOcCCDqPbu3cFYSKEojm2yPdhkErJJWyPkk0yWtIa0BrWhoubnYTfVtWXl9kycRpDA2QRu02va4jSF231EAg2IJUjRBWmbzNnLh9UaiWoY+0bmNYxrhreW9sS7gG7Lb1ZZCIgr7KHNHQ1BL4dOledZEdjGT807U0czS1RKbMhUA9pWROHPG9vmDnK7XOAFybDitfVY1Cz4WkeDdfn2KYrM9ETaI6qe7CVV4VB9WT1LzmzM1DBd1ZTgc4f5tWtWLiWWIbfRLWDjtPn1eZQ7E8rwSbEuPE61qx6S9urNk1mOndGX5tXNPbVcduLY3HxAkLBxLJOFh7Spda2sOYCb7zcOFhs1W61sp8VmmdotBJOxrQST0Aayt3hGb2tnsZQIG8ZNbuqMa+pxatXtcOON8ksnus+SdscI3FWlkTIg64Y3RvsvbmWywTJirrSDHGQw/6r7tZ1Ha7+EFWfgeb+jp7Oc0zvHwpLEA80fc+O551LAF4vrorHDih6x6CbTxZZ5ohk3m/pqaz5Pb5Rr0nDtWn92PZ1m56FLysTEMSjgbeR1uA3noCr3Gcq56yT2PRsJLvgt4b3PduHmWatMmeeKZ/Nqtkx4I2iOfhvsp8smxe1U3tkrjoiw0u2OoBoHdHzdK9cksmnRu9k1Z06l2sAm4iB2gHe87z1DeT95JZIspPbJSJagjXJuZfa2MHZ07TzbFJ1F8laxwY/znz/Bjx2tPHk69o8fyIiLO0iIiAiIgIiICIiAiIgIiICIiAiIgIiICIiAiIgIiICIiAoTnGxTRYYmnYNJ3Se5H39YU2VQZU1fKumPF7rdANh5gFr0dOLJvPZk1uThxzEd1q4U0CCEDYI2AdAaLLKUcyBxQT0cYv28QETxv7UWaettj034KRrPkrNbTEtGO0WpFofMr7C9ieYWv51ppsq6Vh0ZJHRu718crT4i1btfE0LXiz2hw4OAI8RUVmv4oLRb8M/X/AGGlOV9Humv/AAv+8Lxly2pRsc49AA9JWTUZJUT+6pYx8kFn9BCwnZAYef8AQd5Wb8avj2/ff9FE+57cP6sOpzgxDuW+N33AfetNW5xT8EgfJH3m6krc32HD/bk9Msx/vWXBkdQM2UkR+U3T/qurIyaavSsq5x6m3W0Qq6ty1e87S47rm/iXlHHiNT+zgmIO/QLW/WdYedXVS0MUf7OJjPkta30BZC9e9iPgo8+ym3x3mVP0ebetlsZnxxDfd2m4fws1fzKT4ZmwpWWMz5JjwvybfE3tv5lOUVN9Zlt32/0vppMVOzEw/DIYBowRMjG/RaBfpI1nrWWsOrxOKPuni/ejWf8A51qKY3l02MEMsPOfUFXTFkyTyhZfLjxxzlMamqZGLvcGjn+4b1D8ocu2RAiPbx2nqG5QwYhWYhIW0zHO7552N+U86h0beAUxybzdxRESVbhPLt0T+zaeg930nVzLV9jiw88k7z4ZftsublijaPMo3hmE1mKO03ExQE65XXu8fuA9107PQrKwLAoKOPQgZbvnnW554udv6Ng3LZAIs+XUWycukeGjDp64+fWfIiIqF4iIgIiICIiAiIgIiICIiAiIgIiICIiAiIgIiICIiAiIgIiICo/FLslljdta9zT1OIV4Ku85OTL3E1UDdLV7cwbdQsJAN+oAHoB4rbosla32t3YdfjtbHvXsi+AYnJSyiSI8zmHY5vA+vcrVwXKKGpA0XaL98btRv+6djupUfBWrZ01cFu1GmjJz7udpdVOLl2XoiqzD8pZmWDZnW4Hth4nXt1LdwZZS/CEZ6iPQVzraS8OrTV47JwiiLcsT8W36x9S/Tlge8b4yq/b5PCz3GPylqKEzZZO//MdR+8rWVeWzt83isPQvddLkl4tq8cd1kONtupYc+LQs2yA8w1+hVNW5Y375x4kk+lav/G6id2hCxznd6xpcfE1X10E9bSotr69KxutWuyujZfRHW4/cPWojjGXhNwHk8zdQ823rWBh+QNfUEGYiFp786TupjfvIUywXN1RwWMgM7+Mnc35oxqt8q69fdsXzl5+85f8AGFf00ldXG1PE4t2F+xo6XnV1beZS7As2TGkPrZDK74ppIZ1u7p3m61YEbA0ANAAGoACwA5gF9KnJrLzyryj67rsejpWd7c5+bypaZkTQyNjWNGxrQAB1BeqIsbYIiICIiAiIgIiICIiAiIgIiICIiAiIgIiICIiAiIgIiICIiAiIgIiICIiCI5R5vqapJfHeCQ6y5gBaTxdHs6wQoNiObquivyYZMNxY4A252vt5iVc6LTj1eWnLfePmy5dHiyc5jm5+nwWtj7qmnHOI3kfWaCF4WqRtjlHSx/qXRCLRHqNu9WefTadpc9MZVu7mOY9Ebz6AsqHBMQk7mnqOtjmed4CvtFE+oW7VhMenU7zKlabN/iMndMbH8uRvoZpFbqhzUuOuepA4tjYT/O4j+lWgirtrss/JbXQ4a9kTw7N3QxWLo3SnjI4kfUbZp6wpNS0scTdGJjWN71rQ0eIL2RZr5LX+Kd2muOtfhjYREXh7EREBERAREQEREBERAREQEREBERAREQEREBERAREQEREBERAREQEREBERAREQEREBERAREQEREBERAREQEREBERAREQEREBERAREQERE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802" name="AutoShape 34" descr="data:image/jpeg;base64,/9j/4AAQSkZJRgABAQAAAQABAAD/2wCEAAkGBxMSEhIUERIVFRUXFRcWFBIYGBcYGhgUFRUWFxcWFxUYHSkgGRolHBUUIT0hJSkrLi4uFx8zODMuNykuMCsBCgoKDg0OGhAQGjMmHyQuLCw0NTcuLDE0Nyw3LCwsLDc0LCwtLiwyLCwsLDQsLCwuNS80LCwsLCwsLDAsLCssL//AABEIAIIBhAMBIgACEQEDEQH/xAAcAAEAAgMBAQEAAAAAAAAAAAAABgcEBQgDAgH/xABPEAABAwIBBwQKDggGAwEAAAABAAIDBBEFBgcSITFBURNhcYEXIjJSVJGTobHRFCM0NUJTcnN0krPB0tMIFjNigqKywhUkQ0SU8IOj4WP/xAAaAQEAAwEBAQAAAAAAAAAAAAAAAQMEBQIG/8QALxEBAAIBAgUCAwcFAAAAAAAAAAECAwQREiExQVEFFDJh8BMkQoGhseEVImJxkf/aAAwDAQACEQMRAD8Au9ERAREQEREBERAREQEREBERAREQEREBERAREQEREBERAREQEREBERAREQEREBF8ySBoJcQANpJsPGVpa7K2ki2yhx4M1+fZ516rS1ukPNr1r8U7N4igNdnLiH7Ng6XG/mHrWnnziTP7i9v3W/fYlaK6PLPbZmtrcMdJ3WsvlzwNpA6SqXqMt5D3Zf0En0FeAyqvtCtjQX8qp9Qp4XWauP4xn1h61+tqmHY9p/iHrVMsyhaV6/4uCp9jPlH9QquYFFT8OL27lxaeIJHoW2osrp2fDEg71+v+Ya1XbRXjpKyutpPVZSLSYDlNFUnRHaSWuYydoG0tPwh5+ZbtZbVms7TDXW9bRvWREReXoREQERabKTKmkoGtdVTBmlfQYA5z3WtfRY0EkC417BdBuUUYyby+oa6TkoJTyliRG9jmFwGs6JIsbDXYG9lJ0BERAREQEREBERAREQEUSrc5OFxSuikqgHscWutHM5ocDYjTawt1HnUrjkDgHNIIIBBGsEEXBB4IPpERAREQEREBERARFF8Xzh4bSzOhmqbSNsHtbHK/RJ12LmMIB5roJQi8KGrZNGyWJ4fG9ocx42Fp1gharKPK+joCwVc/JueCWtDHvcQNV9GNpIHOUG8WlxzHhCdBgDn7TfY2+y9tp5l74Bj9PWxmWllEjA7RJs5pDrA2c1wBBsQdY3qJY8wiol0t7rjoI1eb0Lnep6i+HFE06zOzboMNMuTa/aGzpMq339tY0t3ltwR1Em6lcUgcA5puCAQeIOxVkp5gdP8A5aIPF9RNjssSSLjfqI2rL6Vq8uW00vO8bbtHqOmx46xakbdnrUYoxpIYHyuHwIxpWPBztTGn5RCwZvZ8vc8lTN4n26TxCzB4yt21oAsBYbgv1d6LRHSPr9nHmk26z9fujDsjGSHSqaiec8C7Rb1BuseNZtPknRM2U0Z53jlD433W6RTOa893mMGOOfC8YKONncRsb8lrR6AvZEVa1+OF9utayvycpJr8rTROPfaIDvrtsfOtoimLTHSUTET1VrlDmzABfQvNxr5B5vfmY87DzOv0hQVgcCWuBBBIIOogg2II3FdCKss4uGtbVCRotyjAXfKaS2/WNHxLp6TVWtPBfm5Wu0dYrx05IYvpshC/JBrXyul1cjfaXo+rcwtexxa5pu1w2gjYVdWTWKeyqaGbYXN7YcHtJa63NcFURWvsFcWbSAsw6DS2u03jodI7R8Ysetc/1CscET33dT0y1uOY7bJQiIuS7IiLyq6lkTHySODGMaXPeTYNa0XJJ4WQYGUuOxUNPJUTntWjU0d0957ljRvcT4tZOoFcz43itRiVWZHtL5ZXBkcTddhftImcwvt4kk7StlnDyxfiVRpDSbTxkiCM8NhkcO/d5hYcb2jmlyC9iMFVVN/zL29ow/6MZ3fOOG3gNXG5Kncbweqw2payW8crNGSORh1HeHsdbXY3HSDu23zm2y3biUOi+zamMDlWDUHDYJWDvTvHwTq2WJz8u8ko8SpzG6zZW3dBL3j7bDxYdhHQdoBHOcUlThtXcXiqIH2I2i+8HvmOaR0gg8EHV6KP5E5VxYjTiWPtXts2aG9zG+3nadoO8c4IEgRAvx7gASSABtJ1AdJX6uc87eUM1RXTwOeRBC/QZCD2pLQCXvGxzi6+s7Ba2+4XZUZb4awlrq+mBG0CVhseGorwOcLCx/voeok+gKq8kc0r6ymiqH1bYmyDSawRGQ6NyAS4vaAdWyxW7GY0eHnyA/NRKbHONhfhsfif+FfJzlYV4Yz6kv4FDOwc3w93kB+YnYOb4e7yI/MRCycBylpK3T9iztl0LaYFwRe9iWuANjY6+ZfmMZT0dI4MqamKJ5GkGOcNLRuRpaO21wdfMVpMgcgGYY6Z4ndM+RrW3LQwBrSTqAJ1knbfcsDLvNg3EagVDaowuLGsc0x8oCG3sR27SDr59iChcVeHTTuabh0srmkbw6RxB8RC6GwDLvDWUtMx9bC1zYYmuaSbhzY2gg6uIXO1bDyckjL30HvZfZfQcW3tuvZWhhuZd00MUvs8N5SNj9H2MTbTaHWvywva+2wRKyRnAww/76DrdbznYpI1wIBBBBFwRsIO8FU43MYbi+Ii2+1NY25jy5W7zk5RvwiipKWkcRI6PkmSus4sigYxpfssXnSYNYtrJ3IhPsRxSCnbpVE0cTe+ke1g/mIUfnzj4WzbWxn5Ie/zsaVRWTGTNVi88mg8Oc0NdNPM9xIDy7RF9bnE6LrDZ2p1hTuDMa74eIN6G059Jl+5Epr2UMK8L/8AVP8Alp2UMK8L/wDVP+Wom3MdHvrn9UTR/cviXMc34Fe4H96EO9EgQTqkzgYZIQG10IJ2abjH9oApHHIHAFpBB1gg3BHMQqHxnM1VxMc+GeKo0QSWaLonEAXs0EuaTzEhRfIXKuegnidE88i57RLDftHMcQHEN2B4BuHDXcC+q4QdRLlvOB75V30h/pXUi5bzge+Vd9If6UIX5mx96qH5r+5yq7P57vg+it+2mVo5sfeqi+a/ucquz+e74PorftpkEj/R99zVnz7fsmqx8TwmOe2mCHDY8bbcOcKuP0ffc1Z8+37Jq3meeulhw0mGR8bnTRtLmOLXaJuSA5usXsNi8Xx1vXhtG8PVb2pbes7S31LkvExwLi59tjTYDrA2reKhsy2MVDsR5N9RM9joJCWPke8XaWWNnE2IudY4lXyvOLBjxRtSNk5ct8k73nd8yPDQXOIAAJJOoADWSTuCipzk4Ve3s1nSGyEdRDbFSTEaNs0UsT76MjHxutqOi9pabHjYlVWMx0fhz7bvam36zpK1WmYzjYX4bH4nj0tX23OBhh/30A6XW9KhXYPj8Nk8k38Sdg+Lw2TyTfxIlPIstsNdsxCl65ox6St3TzskaHRua9p2OaQ4HoI1KmcQzISgEwVrHncySIsueeRrnW+qq/o66swupeI3uhmjfoyR3uxxG57QbPaRbXwNwRtQdVItdk7igq6WnqANHlY2v0e9LhrbffY3C2KIFXOW1WJJnEbGDQHUSSfGSOpS7KDFhE0tae3I296OPSqtxerubBbtHimZ4mDW5YivC1Uh1lfD3WCPfZYjWvme2OJpc5x0WtG0nm9a7HSHCis2nkycEwt9bUMhZfWbud3sY7p3UPOQF0BTQNjYxjBZrGhrRwa0WA8QUfyIyXbQxdtZ0z7GV42Dgxv7o8518AJIuJq8/wBrbaOkPodJp/sqc+siIiyNYqGzu5deypDSUzv8vG72142SyNOwcY2nxuF9gBMlzw5d8i11FSvtM4e3yNOuONw7gHc9wPSGniQRDs1+b/8AxAmaoDm0rLtAF2mV41WadzW7yN4tuNiWhyJxakpKgT1cEk5ZYwsZoaIf379Ii5Gqw469oCs/s4U3glT44vxrb9iDC/i5fLSetOxDhfxcvlpPWg1HZwpvA6nxxfjUKziZYUWJBj2U00VQywEp5PRdHfWx+i4k2uSDuN9xKszsQYX8XL5aT1p2IcL+Ll8tJ60OSkMlsopqCobPAdY1PjJs2SPex33HcdfEHprJ3HIa2Bk8DrtdtB7pjh3THjc4f/RqIVWZwM1McNPy2HNeXR3MsJc55eze5l9ek3bo7xe2sAGDZA5YyYbPptu+B9hPED3Tdz2btNu7iNR3EB08qbzn5taiWokq6JvKiSzpYLgPa8ANLmXsHNIFyL3ve176rcw6ujniZLC8Pje0OY8bCD6Dzblj1+O0sDtCeqgida+jJKxhtxs4g2RDnjDsocXw5vJNNRDG0n2qWG7Rc3OjyjNQvc9qbayVknO/iQ2zw+TYr0/W7D/D6Ty8X4k/W3D/AA+k8vF+JEqL7MGJeEQ+TYvuLPDiV/2sDuYxt/tIKvH9bcP8PpPLxfiWuxvK7CDG8T1VJMyxvEHMmLhwEbbk+JBCsmc9Gk9rMQhYxpIBqItKzed8biTo84cbcFcDTexGsbiuPqhzbvLQWsu4tB2htzYE8QLLq3JSF7KKjZLflG00LZL7dNsTQ6/PcFBy1jXuip+fm+1cup8mfcdJ9Hh+zauWMa90VPz832jl1Pkz7jpPo8P2bUJbJUt+kL+1w/5FR/VArpVQ/pBYe8to5wLxsMsbz3rpeTLL8AdBwvxsN6IV1kjllUYYZjTCE8qGB/Ktc79np6Ojovbb9o7juUj7NOI95R+Tl/OWmzdZRU9FUPNXCJYZGhriWNeYy0kte1p2jWQQNezbaxuejx7A5QC2WgF9zxFG76sgBHiRKsezTiPeUfk5fzk7NOI95R+Tl/OVtezMH+Mw761P609mYP8AGYd9an9aIVG/PNiJBBZR6xb9nLv/APMoBRN7eNrdZ0mNA3k6QAHSum/ZmD/GYd9an9azMKGHyuJpfYkjmWJMXIuLeB7TWES3S5bzge+Vd9If6V1IuW84HvlXfSH+lCF+Zsfeqi+a/ucquz+e74PorftplaObH3qofmv7nKrs/nu+D6K37aZBI/0ffc1Z8+37Jq2mfP3tH0iL0PWr/R99zVnz7fsmraZ8/e0fSIvQ9BXeZH30b8xN6WK/q+tjgjfLM8MjY0ue87AB/wB2KgMyPvo35ib0sVn556d78Km5MEhr43yAfFseC4nmGpx5m33IIdlBnqkJLaGna1u6Wa7iecRNIDetx6AoyM5OMTEmKodq2iKCJwHN+zcfGVpcjKulirIX10fKQC+k3R0wCWnRc5nwwDY219BtZdDUOWuFuaBHXUrRbUwyMjIHyH2I8SClP14x34+o/wCNF+Sn68Y78dUf8aL8lXr+t2H+H0nl4vxJ+t2H+H0nl4vxIKK/XjHfjqj/AI0X5KimKVcs00klQS6VzryOcA0lwAGtoAA1AC1hsXTNVlzhsYJdX0xtubKx7uprCSeoLm7KbERU1dTO0ENkme9oO3RJ7W/A2sbIOi82nvVQ/MN+9Z2MY22IFrCC7edzfWeZQrJfHizDKOMHRAhaCd52+ILR4rjN9QK2YNLN+csWo1VacoZeM4qXE67k7So1UVIG0rGqK697eNb/ACYyGqKyz5LxQnXpuHbOH7jD/UdXSup/ZhrvZyNsmotyaOgopquURQMLnHcNgHfOOxrecq5MjskI6FukbPncLPltqA7xg3N59p37gNpgeCQ0kfJwM0R8Jx1uceLnbz5huWLlHlEymAa0cpM6wjhGslx1C9t192/zrm5tTfPPBTo6uHTU09eK3Vn1tcGuZG3XK++i3g0d1I7g0ec2G9ZgWnydwt8QdLO7TqJbGR25oHcxt4NHnPUtwsd4iJ2hrpMzG8iIi8vamBmZnfVl09UySBzy+STthO+7rkEW0Q473aXPZXDR0jIY2RxMDGMaGsYBYBoFgAvZEBERAREQFUOXmaZ807p8PMTRIbyQPJYA87XRkAix26OqxvbbYW8iCJZs8lpcOpHRTSB73yGQtaSWMu1o0WkgX7kkmw1u6zE8ss081XWT1MVTGBKQ7Re112kMa21xe47Xm4K2UQUb2EqrwqD6snqTsJVXhUH1ZPUryRBRvYSqvCoPqyepfcWZCoPdVkLeiN7vMXBXeiCvsls0tJSvbLM91TI0gt0gGxtcNjhGL3PyiRqB2qwURBTGK5lp5J5Xx1cQY+R7xpMdpND3F1iAbOIvbaL23K38OpRDFFEDcRxsYCd4Y0Nv5lkIgLyqqZkrHRysa9jgWuY4Atc07QQdoXqiCr8azLUsji6lnkgv8BwErB0XIfbpcVoX5j591bEemJ4/uKu5EFHdhCp8Lg+o/wBadhGp8Lg+q9XiiG6jTmRqvCoPqvUnzeZtJcPqjUS1DH+1ujDGNcL6Zabuc7cNHZbhwVlryq6hsbHPebNaLk/93oTL1VSZV5opqmrnniqo2tleX6L2Ou0naLtOsXvwVkZPzOli5Z+oynSDe9j2RtH8OvpcVs1No2nZFbbxu1eTGEew6SCn09PkmBpfa2kdpNtwuTqURzk5u34lNFNFO2NzY+Tc17SQQHOcCCDqPbu3cFYSKEojm2yPdhkErJJWyPkk0yWtIa0BrWhoubnYTfVtWXl9kycRpDA2QRu02va4jSF231EAg2IJUjRBWmbzNnLh9UaiWoY+0bmNYxrhreW9sS7gG7Lb1ZZCIgr7KHNHQ1BL4dOledZEdjGT807U0czS1RKbMhUA9pWROHPG9vmDnK7XOAFybDitfVY1Cz4WkeDdfn2KYrM9ETaI6qe7CVV4VB9WT1LzmzM1DBd1ZTgc4f5tWtWLiWWIbfRLWDjtPn1eZQ7E8rwSbEuPE61qx6S9urNk1mOndGX5tXNPbVcduLY3HxAkLBxLJOFh7Spda2sOYCb7zcOFhs1W61sp8VmmdotBJOxrQST0Aayt3hGb2tnsZQIG8ZNbuqMa+pxatXtcOON8ksnus+SdscI3FWlkTIg64Y3RvsvbmWywTJirrSDHGQw/6r7tZ1Ha7+EFWfgeb+jp7Oc0zvHwpLEA80fc+O551LAF4vrorHDih6x6CbTxZZ5ohk3m/pqaz5Pb5Rr0nDtWn92PZ1m56FLysTEMSjgbeR1uA3noCr3Gcq56yT2PRsJLvgt4b3PduHmWatMmeeKZ/Nqtkx4I2iOfhvsp8smxe1U3tkrjoiw0u2OoBoHdHzdK9cksmnRu9k1Z06l2sAm4iB2gHe87z1DeT95JZIspPbJSJagjXJuZfa2MHZ07TzbFJ1F8laxwY/znz/Bjx2tPHk69o8fyIiLO0iIiAiIgIiICIiAiIgIiICIiAiIgIiICIiAiIgIiICIiAoTnGxTRYYmnYNJ3Se5H39YU2VQZU1fKumPF7rdANh5gFr0dOLJvPZk1uThxzEd1q4U0CCEDYI2AdAaLLKUcyBxQT0cYv28QETxv7UWaettj034KRrPkrNbTEtGO0WpFofMr7C9ieYWv51ppsq6Vh0ZJHRu718crT4i1btfE0LXiz2hw4OAI8RUVmv4oLRb8M/X/AGGlOV9Humv/AAv+8Lxly2pRsc49AA9JWTUZJUT+6pYx8kFn9BCwnZAYef8AQd5Wb8avj2/ff9FE+57cP6sOpzgxDuW+N33AfetNW5xT8EgfJH3m6krc32HD/bk9Msx/vWXBkdQM2UkR+U3T/qurIyaavSsq5x6m3W0Qq6ty1e87S47rm/iXlHHiNT+zgmIO/QLW/WdYedXVS0MUf7OJjPkta30BZC9e9iPgo8+ym3x3mVP0ebetlsZnxxDfd2m4fws1fzKT4ZmwpWWMz5JjwvybfE3tv5lOUVN9Zlt32/0vppMVOzEw/DIYBowRMjG/RaBfpI1nrWWsOrxOKPuni/ejWf8A51qKY3l02MEMsPOfUFXTFkyTyhZfLjxxzlMamqZGLvcGjn+4b1D8ocu2RAiPbx2nqG5QwYhWYhIW0zHO7552N+U86h0beAUxybzdxRESVbhPLt0T+zaeg930nVzLV9jiw88k7z4ZftsublijaPMo3hmE1mKO03ExQE65XXu8fuA9107PQrKwLAoKOPQgZbvnnW554udv6Ng3LZAIs+XUWycukeGjDp64+fWfIiIqF4iIgIiICIiAiIgIiICIiAiIgIiICIiAiIgIiICIiAiIgIiICo/FLslljdta9zT1OIV4Ku85OTL3E1UDdLV7cwbdQsJAN+oAHoB4rbosla32t3YdfjtbHvXsi+AYnJSyiSI8zmHY5vA+vcrVwXKKGpA0XaL98btRv+6djupUfBWrZ01cFu1GmjJz7udpdVOLl2XoiqzD8pZmWDZnW4Hth4nXt1LdwZZS/CEZ6iPQVzraS8OrTV47JwiiLcsT8W36x9S/Tlge8b4yq/b5PCz3GPylqKEzZZO//MdR+8rWVeWzt83isPQvddLkl4tq8cd1kONtupYc+LQs2yA8w1+hVNW5Y375x4kk+lav/G6id2hCxznd6xpcfE1X10E9bSotr69KxutWuyujZfRHW4/cPWojjGXhNwHk8zdQ823rWBh+QNfUEGYiFp786TupjfvIUywXN1RwWMgM7+Mnc35oxqt8q69fdsXzl5+85f8AGFf00ldXG1PE4t2F+xo6XnV1beZS7As2TGkPrZDK74ppIZ1u7p3m61YEbA0ANAAGoACwA5gF9KnJrLzyryj67rsejpWd7c5+bypaZkTQyNjWNGxrQAB1BeqIsbYIiICIiAiIgIiICIiAiIgIiICIiAiIgIiICIiAiIgIiICIiAiIgIiICIiCI5R5vqapJfHeCQ6y5gBaTxdHs6wQoNiObquivyYZMNxY4A252vt5iVc6LTj1eWnLfePmy5dHiyc5jm5+nwWtj7qmnHOI3kfWaCF4WqRtjlHSx/qXRCLRHqNu9WefTadpc9MZVu7mOY9Ebz6AsqHBMQk7mnqOtjmed4CvtFE+oW7VhMenU7zKlabN/iMndMbH8uRvoZpFbqhzUuOuepA4tjYT/O4j+lWgirtrss/JbXQ4a9kTw7N3QxWLo3SnjI4kfUbZp6wpNS0scTdGJjWN71rQ0eIL2RZr5LX+Kd2muOtfhjYREXh7EREBERAREQEREBERAREQEREBERAREQEREBERAREQEREBERAREQEREBERAREQEREBERAREQEREBERAREQEREBERAREQEREBERAREQERE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2804" name="Picture 36" descr="http://hawatif.me/images/logo_astelli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48264" y="4005064"/>
            <a:ext cx="1786481" cy="599726"/>
          </a:xfrm>
          <a:prstGeom prst="rect">
            <a:avLst/>
          </a:prstGeom>
          <a:noFill/>
        </p:spPr>
      </p:pic>
      <p:pic>
        <p:nvPicPr>
          <p:cNvPr id="32806" name="Picture 38" descr="http://www.mxtelecom.com/img/logo-open-market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39752" y="4005064"/>
            <a:ext cx="1920213" cy="648072"/>
          </a:xfrm>
          <a:prstGeom prst="rect">
            <a:avLst/>
          </a:prstGeom>
          <a:noFill/>
        </p:spPr>
      </p:pic>
      <p:pic>
        <p:nvPicPr>
          <p:cNvPr id="32810" name="Picture 42" descr="https://evbdn.eventbrite.com/s3-s3/eventlogos/19456716/o2mediahrgb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20369" y="1700808"/>
            <a:ext cx="1827895" cy="720080"/>
          </a:xfrm>
          <a:prstGeom prst="rect">
            <a:avLst/>
          </a:prstGeom>
          <a:noFill/>
        </p:spPr>
      </p:pic>
      <p:sp>
        <p:nvSpPr>
          <p:cNvPr id="3" name="AutoShape 2" descr="data:image/jpeg;base64,/9j/4AAQSkZJRgABAQAAAQABAAD/2wCEAAkGBxQTERMUExQWFhUXGBoYFhUYGBYXIBweFh4aHRkZHh0ZHCggHCYlHBgfITEhJSosLi4uFyAzODMsNyguLiwBCgoKDg0OGxAQGy8mICY4NDc0LC0sMiwsLDcsLC0sMDQsLCwsLCwsLCw0LCwsLCwsLCwsLCwsLCwsLCwsLCwsLP/AABEIAGgBZgMBEQACEQEDEQH/xAAcAAACAgMBAQAAAAAAAAAAAAAABwUGAgMECAH/xABLEAABAwEDBQsHCgQEBwAAAAABAAIDEQQFIQYHEjFBEyIyUWFxcoGRobEUNHOSssHRFhczNUJTVIKi0yNSg+Fik8LwFSRjo9Li8f/EABsBAAIDAQEBAAAAAAAAAAAAAAAFAwQGAgEH/8QAOxEAAgIAAwQHBwMEAgEFAAAAAAECAwQFERIxM1ETIUFxgaHRFBUiMlJh8AaRwSNCseEkcvFDkqLC0v/aAAwDAQACEQMRAD8AeKABACgzveeR+iHtOTnLuG+8RZpxF3FGTAWAgBw5qL13SyuiJ30LqDouxb31HUElx9ezZtcx/ltu1XsvsLuqAxFVngvHSmhgGpjS93O/AdgH6k2y6GkXNibM5uU41oXiZJp9aFUoyi9JLRgvTkbuZ7zOX07vYjSbMeKu7+WP8r4L7/4Re0vGIIAEACABAAgAQAIAEACABAAgAQAIAEACABAAgAQAIAEACABAAgAQAIAEACABAAgAQAIAEACABAAgBQZ3vPI/RD2nJzl3DfeIs04i7ijJgLAQBaM3l9Ns1rrI7Rje0teTqG0HtHeqOYKPQ7Temg0yiFtmIVdcW2+RZMoM5ZJLLIyg+9fr/K3ZznsWXsxXZE+kYP8ATyS2sQ/Bfy/T9ygW21vleZJHF7zrcVWlOU/mepoKMNTRwopd3rvOchW8vvnVfFR3NpNd4r/UOBqxWBsdi64ptPtWi18zUtofFxu5nvM5fTu9iNJsx4q7v5Y/yvgvv/hF7S8YggAQAIAEACABAAgAQAIAEACABAAgAQAIAEACABAAgAQAIAEACABAAgAQAIAEACABAAgAQAIAEACAFBne88j9EPacnOXcN94izTiLuKMmAsMmsS3G5lXh/hXXLly7zSZL+m8RmD25fDXz5/8AVdvfuNgWWvxNl8tqx+iPqOAy7D4Gvo6I6c32vvYKKEJTezFastXXV0wc7JKKXa3ogRJbL0Z1XNTipLc/A+OKa5RhnZb0j3R/yZT9XZnHD4T2eL+KzyXa/HcvE1gLUWWQrjtTeiPl+Hw1uImq6ouTfYlqW7JbLB1is7oY4g+R8heHOJoKtYAKDFx3vGFmMfmELLNa0fRMo/S1ldX/ACpadui6/wB3uXmTceU176JlNmrGMSDE5uA14Fwfq24qmrbt+nkM5ZdlWvR9J8X/AG1/jQuGSGUzLdEXBug9hAeytaV1EHaDj2KxVarEI8yy6WCsUW9U9z/O06Mqb38lsskwoXNFGh1aFxNBWhVuirpLFEUYi3oq3MW3zpWv7uz+rJ+4mfu6rm/L0E/vS3kvP1J3IvLyW1WkQzNiaHNOiWB4OkMab5x2V7FXxODjXDajqWsJj522bE0hhJcNDXadLQdoU09E6OlUitMK0xpVerTXrPJa6PTeKV+c+2AkGKAEGhGhJgRrH0icLL6n2vy9BG8zuT00Xn6l1yBynfbY5TKGNexwFGAgaJGB3xJrUHuVHF4dUyWzuYwwWJd8W5b1yLSqhdIjKu9/JbLJMKFwoGB1aFxNBWhH+wpqKuksUSDEW9FW5i3+dK1/d2f1ZP3Ez93Vc35ego96W8l5+oz8n7TLLZopJg0SPbpENBAFcQKEk6qbUqtjGM2o7hzTKUoJy3nLlhe77LZXzRhpc0tADgSMTTYQe9d4epWWKLOMVa6q3OIuvnStf3dn9WT9xMvd1XN+XoKfelvJefqHzpWv7uz+rJ+4j3dVzfl6B70t5Lz9Q+dK1/d2f1ZP3Ee7qub8vQPelvJefqX7Ia/ZLZZjLKGBwkc2jAQKANO0njS/FUxqnsxGmDvldXtSLCqxaFllJnCtNntU0LGQlrHUBc15Ooa6PA7k0owNc61Jt9f5yE+IzCyuxwSXV+czmuzOhOZYxNHCIi4B5a14IB2iryMNerYu55dDZey3r+fY4rzObklNLT8+41WOBAIxBxB50oHZF5UXk6z2SaZgaXMAIDqkYkDGhB28alorVlii+0hxFjrrc12C1+dG1/d2f1ZP3E093Vc35egn96W8l5+o27O/SY0nWQD2hJ2tGPU9VqZPNATyLw9YpJs59rDnDc7PgSODJs/qJysvqa3vy9BFLM7U9NF5+pe8hb9ktlmMsoYHCRzaMBAoA07SeNL8VTGqezEZ4S+V1e1IsSrFoouWuXMljn3GOJjt412k4u+1XCgpxcav4XBxthtNi3F46VM9mKKw7OhbP5IB+R/verfu6rm/zwKXvS7kvzxPrM6FrBxZAfyvH+tDy6rm/wA8D1ZpdyX54k/cmc+N7g20R7lXDTadJvWKVHeq1uXyS1g9S1TmcZPSa0L9FKHNDmkOaRUEGoIOogpe009GM001qjNeHoIAUGd7zyP0Q9pyc5fw33iPM03akiktYl2Pzb/06H4+nqa3If0nrpfjl3Q//Xp+/IzWfb1PoKSS0R8JV/BZdZiXrujz9BBnP6iw+XLY+az6V2f9uXdvPjSmGOnXg6+hp+Z7326f7M/kdGJzi/23GvWEX8Mf7W/suS8327zJJcPRK+ahH/wbTMMfVgqJXW9nZ2t9iXeY6NU/sx9GDr6Kn4mv28TA4fIMbnF7xeN+CL7O3TsST3L7v9j6TRUq8LicdLbtei/NyHWJzXLMjrdGGinPkv8A7S/jyGlmhsjDZ5ZSxpk3Yt06CtAxhAB2YknrU+IwleHkow5du/tM9HOMVmEXK6XVruXUlu/OvUtuUt5izWWWUkVDSGg7XHBo7VWslsxbLOBw7xF8a1z6+7tKnmhu5zIJZXAgSODWcojrV3aSPyqvhI6RbHP6kxEZ2xrW9b/Hs/OZzZ4ryo2Czg66yO5hg3tOl6qfZdX1ufgYTNLOpQ8RfXfdrpY53jVCwPPMSB7+5Mp2KLS5iuupzjKS7DC6LaYJ4pRrY9rucA4jrFR1r2yG3Bx5nlU9ialyPRUUgc0OGIIBB5DqWaa0ehq09VqZrw9EXnCu3cLfKAN6+kjfz1r+oFP8HZt1L7dRm8dXsXP79Z3Zqrw3O27mThK0t6274eBUePhtVa8iXLbNm3Z5jmSQfi1zxXlhBZwddZHc3Bb36Xqppl1e+fgKM0s6ow8ShZO3cbRaoYRqe8aXRGLj6oKYXT2K3IWYevpLFE9DMaAABgBgBzLNmq3FWzm/V0vOz2greC4yKWYcBiRT4zgybNmtD2Md5QRpNBpocYr/ADJW8xaemyOFlaa12jZ81A/En/L/APZee8n9J77qX1FxySuHyKAxaenV5dWlNYAprPEqWIu6WW1poX8NR0MNnXUmlAWBCZc/WFp6fuC0OF4MTM43jyIKisFUb2a3KDdoDZ3nfxcHjLNnqnDmokuPo2Jba3MfZdiNuGw96/wTOcD6utPRHtNUOE40SxjeBL87REBaAzJ6Ssf0bOi3wCy8t7NdHcjZLwTzFC3nr3Hm208N/SPitNHcjJT+ZjezR+Yu9M72WJNmHF8B9lvB8S7KiMBM52PP/wCkzxcneX8LxEGZ8bwI7Ia4o7ZaTFKXtaI3PqwgGoLRtBw3ylxV0qobUSHB0Rum4y5dheLdmts5adylla/ZpFrm9YDQe9UI5jPX4khjPK69Phb1FbbbK6KR8bxRzHFrhyhNoSUoqSEs4OEnF70NLNFeTnwSQuNdzcC3kD64doPalOY1pTUl2jvLLXKDi+wv6XDMwlla1pc4hrQKkk0AA2knUhvQ6jFyezFasSWXd9stdq04q6DWhgccNKhJ0gNgxVS3GzcOih1R/wA/6NdleQ10zWIvWtnYuyP+/v2dhXVRNGYucnWXZW7f6lvy9i5/6MX+ov1OsNrh8K9Z9suyPd9/8GAxWjsnGmty7Ej51h6bMXiI1p6ym9NX9+1m1Ya22Vs3OW9n3LC4avDUxprXVFafneBKlw8LrNa6tevfp/L5FTMLsFh0r8U0tndr1/8AtXPuWpg5/EtDg8orq+KzrfkvU+fZx+rb8VrXhvghz/ufp4df3ME4MeN3M+f+Sl9O72I0lzHiLu/lj/K+E+/0OG9HPve1iKIkWSE7+QanHaQdpIwb1nakktbp6Lcjd4dQyrDdJYv6sty5fnb+wxLLZ2xsaxgo1oAaBsAVtJJaIzFlkrJOcnq2IzL28d3t0zhiGnc28zMD31WhwkNipIy+Ns27n9uouGbG5Q+w2ovGE9Yx0WtIqPzOPqqljrdLY6dhfy+naplr29QspoixzmuFHNJaRyg0KapprVCaScXox3Zuby3awR1O+jrG78ur9JCQ4yvYtf36zR4GzbpX26izqqXBeZ37s0oopwMWEsdzP1dhH6imWXWaScOYqzSrWCnyFndlrMU0Uo1se13qkFNLI7UXHmJ6p7E1LkejIZA5ocNRAI5jiFmmtHoaxPVaiKy9vDdrfM4GoadzbzMw8ap/hIbFSRm8bZt3P7FkzP3bpSyzkYMGg08rsT3Adqq5jZolAt5XXq3MaiUjoquc36ul52e0FbwXGRSzDgMSKfGcHBY841jbGxp3WrWtB3nEAONJJYG1tvqNBHMKEl1+Ru+cuxf9X1P7rz2C77HXvGjn5Fnuq8GWiFksddB4qKih101dSq2QcJOLLddisipR3HWuDsQmXP1haen7gtDheDEzON48josl0brdckzRV0ExJA/kc1ml2EA9RXErdm9RfavU7jVt4ZyW9P0Im4r0dZrRHMzW04jjaeE3rCntrVkHFlei11TUkOLLC0tmuqaSM1a+NrgeSrSkmGi4XpMf4qSnh21yEcE/M2ekrH9Gzot8AsvLezXR3I2S8E8xQt569x5ttPDf0j4rTR3IyU/mY3s0fmLvTO9liTZhxfAfZbwfEuyojATOdjz/APpM8XJ3l/C8RBmfG8DLNK4C3OqQP4L9fSjXmYcJd/qe5ZxX3eg07zv2zwMLpZWNpsqCTyBoxKUwpnN6RQ5surrWsmIa/Lfu9ommpQPeXAcQOruWhqhsQUeRmbrOkscuYy80d1uZBJM4U3UgM5Wsrj2k9iV5hYnNRXYOMsqcYOb7S+veACSQABUk4AAbUuGiTb0QnsussDanblCSIG9W6HjPJxDrOyi6+7b6luNvlOVLDR6SxfG//j/vmVBVx2YudRO8sy7pP6tq+HsXP/Rif1N+o/Z08Lhn8fa/p+y+/wDjvPkGLm14x4rTPcfNF1vrJXKu6DZLXJF9mulH0XauzV1KtBxxNGku3qZd27MDilZXvi9V+eRFF6oQySlPWTb8jR3/AK2xs46VwjF89/7a9X76k1cl0brZrXO4b2KOjem4jwHiFdexTKFda01M+7LsWp3XycmlvZBK4LQQAyc3l3yWiwSRNk3ON07t1cOERoR7xuxtdrkizWLlYl9v5ZqsgvhRW7HHWSfUuxbut8+4Yt23fHBG2OJoaxuoDxJ2nlVGMVFaIuX32Xzdlj1bNN/2/cLNNLtYwkc/2R20U1UNuaiVLp7FblyPPDiTicSdZWlMoNjJzLSw2eyww6bqtaNL+G7hHF2zjKT3YS6yblp5j2jG0V1qOvkL3Ky0xS2uWSAkseQ7EFuJG+FDypjh4yjWoy3oVYqUJ2uUNzLVmgvHRmlgJwe0PaOVmvuPcqmYw1ipF3K7NJOA10oHZGZS3d5RZZotrmHR6Qxb3gKWmexYpEN9fSVuJ56IWkMqObJe/gLnMxNXQMe09Jg3o6wW9qR30/8AI2eZocPf/wAXb5fwJpziSSTUnEnnTvcZ9vV6j2yCuvyewxNIo5/8R/O/4NoOpIMXZt2tmlwdXR0peJYVWLRVc5v1dLzs9oK3guMilmHAYkU+M4WOPIW3uAcLPUEAg7pDqOr7aqvGUrq2vJ+hcWAvf9vmjL5A3h+H/wC5D/5o9to+ryfoe+78R9PmhtZH2J8Nihjlbova0hzag0xO1pISfETU7HKO4eYaEoVKMt5MqAnEJlz9YWnp+4LQ4XgxMzjePIvOaKMOstoa4VBkoRxgtAIVDMXpZFoY5Wta5J8/4KBlVcxslqkiNdHhMPG12o+7nBTHD29LBSFmJp6KxxLBkxe+ndttsrjiyJ8kfR1uHbj+YqtfVpfCxcy3hrdrDzrfYtSkBXxYekrH9Gzot8AsvLezXR3I2S8E8xQt569x5ttPDf0j4rTR3IyU/mY3s0fmLvTO9liTZhxfAfZbwfEuyojATOdjz/8ApM8XJ3l/C8RBmfG8CoQwOeaMaXHXRoJ68Fdckt5QjFvcj7NZ3MNHtc08TgR4oUk9zCUZR3ok8lvJvKGeVhxjrsNBXZpbdHmUOI6TYfR7ybDdF0i6Td+bx/QtAaA0ANAAAGqmyizz116zTrTTqFrnOynJd5JE6gH0xG3iZ7z1cqo4m3+xGtyHLkl7TYv+vr6C6VM059laWgEgjSFWk7RqqOsJrluA6eW3P5V5/wCjKfqXP1gYdDS/6j7fpXPv5fvyNC1iWnUj5Q229XvNln4bekPFD3BHeNjOvcu6QNtDRvosHcrHfA49ZSfAXbM9h9o9zKjbhtrehSNaSQAKk4Ac6cCFLUcN43OLLcksX2tz0n8rnEaXw6klhb0mJUvuaGVPRYVx+wnU7M8CAG7me8zl9O72I0mzHiru/lj/ACvgvv8A4Re0vGJQs7t46FnjhBxldU9FlPeR3phl1es3LkLMzs2a1Hn/AAKywWN80rIoxV7yGtGrEpvOahFyYlhBzkox3ssvzc27+Rn+Y1VPb6efkXPd1/LzIy/sl7RZGtdM0BrjoghwdjSuxTVYiFr0iQ3YWylayOfJu8PJ7VDLsa8aXRODv0krq+G3W4nGHs6O2Mj0KDVZs1R9QAhsu7t3C3TNAo1x3RvM/Hxr2LQYSzbqTM1ja9i5rn1mFgvjQsFos9cZJGOA5BwvZb2L2dWt0Z8jyF2zRKHM5smbuNotcMWxzxpdFuLv0gru+zYrcjjD19JbGJ6EApgFmzUn1AFVzm/V0vOz2greC4yKWYcBiRKfGcPR92fQxdBvgFmJ/MzXR+VHSuToEACAEJlz9YWnp+4LQ4XgxMzjePIvmZ3zaf0v+kJfmXzruGWVcOXed+cu4PKLNurBWWGrhTWW/aHZj1cqjwV3Rz2XuZLj6Okr2lvQnbLaXRklu1rmnla9pa4dYJTqUVJaMQQm4vVGkLo5PSVj+jZ0W+AWXlvZro7kbJeCeYoW89e4822nhv6R8Vpo7kZKfzMb2aPzF3pneyxJsw4vgPst4PiXZURgJnOx5/8A0meLk7y/heIgzPjeBnmj8+d6F/tRrzMeEu/1Pcr4r7vQZWVtzMtVlkYQNINJjdtDhiMe48hSzD2uuaaG2JpVtbixAELRGXHlm6vIzWCLSNXR1jcejwf0kJBjK9i16dppcDY50rXsE7e0MrJnicFspcS7S2knEjjBPEs9NNP4t59Yw8q51J1PWOnYWfJDIeS0OEk7XRw66HBz+QbQOXsU1WHcuuW4U5lnMMOtip6z8l6937n3OzZ2stMDWANaIQA0YAAOcAAtTlvVW0uZ8uzeTlapSerZR0xFJss/Db0h4rx7j2O89IWmBr2OY8Va4Frhxg4FZhNp6o10oqS0Yq8jsknNvKRsgqyzHSBP2ifoz2b7nCbYnEp0Jr+78YlwuE0xDUt0fxF5y8+rrT0PeFQwvGiM8XwZdwhloTLggBu5nvM5fTu9iNJsx4q7v5Y/yvgvv/hF7S8YiTzm3hutuc0HCJojHPrd3nuT3Aw2ateZnsxs2rtOR05qLBulsMh1RMJ63YDuquMwnpXpzOssr2rdrkONJR+VvOFd+7WCagxYN0H5MT+mqs4OexavuVMbXt0v7dYi1oDND6yHvLd7DC8mrgNB3OzDwoetZ7FV7FrRp8JZ0lSZPKuWRb54bsq2G0AYtrG48hxb2GvrJnl1nW4CnNKtUrF3CvTYSjGzP3bV81oI4IEbTynF3dTtSzMbOpQG+V19bn4DSSkcggCq5zfq6XnZ7QVvBcZFLMOAxIp8Zw7m3zaAKCeWg1b93xUfRQ5Il6ez6mff+NWj7+X13fFHRQ5IOns+pjJzSWySSO0mR7n0cymk4upg7jSvMIqMo6IcZZOUoycnqMBLhmITLn6wtPT9wWhwvBiZnG8eRfMzvm0/pf8ASEvzL513DLKuHLvL8Qlw0Ebl9cPktqdoikUm/j5K8JvUe4hP8Jd0lfXvRm8bR0VnVuZWgrRTPSVj+jZ0W+AWXlvZro7kbJeCeYoW89e4822nhv6R8Vpo7kZKfzMb2aPzF3pneyxJsw4vgPst4PiXZURgJnOx5/8A0meLk7y/heIgzPjeBnmj8+d6F/tRrzMeEu/1Pcr4r7vQcaSj48+ZVWHcLZPHxPJHM7fN7iFo8PPbrizLYqGxbKJcsz94gOnhJ1gSDq3rvEKjmNeukhhldnzQfeM58TSQS0EjUSAUp0HalJdSZmvTk4LwuWzzuDpoY5HAUBc0Ega6Y86khbOC0i9COdUJvWS1OX5K2L8LD6jV17Tb9TOPZqfpX7H0ZK2P8LD6jUe0W/Uw9mp+lfsTChJzFrACSAKnWeOnGjUNDC1WZkjCyRoc12BaRUHnC9jJxeqPJRUloyL+Sti/Cw+o1S+02/UyH2an6V+wfJWxfhYfUaj2m36mHs1P0r9jvu+74oGlsMbY2k6RDQAK0ArhyAdijnOU3rJ6kkIRgtIrQ6lydkLNknY3uc51njLnEkkg4k4k61OsTalopFd4WlvVxR2XZc8Fn0txibHpU0tEa6Vp4lcTtnP5nqSV0wr+VaHcoyQxkYCCCKgihHGDrQnoeNa9RCfI6w/ho+w/FWParvqZB7JT9KJK7bsis7SyFgY0nSIbqrQCvYB2KKdkpvWT1Ja641rSK0OtcHZz2+wxzMLJWB7DSrTqw1LqE5QesWczhGa0ktURXyOsP4aPsPxU3tV31Mh9kp+lEnd13RQM0IWNY2taNwxNMe4diinZKb1k9SWuuNa0itDqXB2CAOe32GOZhjlYHsNKtOrDUuoTlB6xZzOEZrSS1RFfI6w/ho+w/FTe1XfUyH2Sn6UHyOsP4aPsPxR7Vd9TD2Sn6UHyOsP4aPsPxR7Vd9TD2Sn6USF2XRDZw4QxtjDqF2jtpqUU7Zz+Z6kldUK/lWh2rgkIi15MWSR7nyQMc9xq5xGJKmjiLYrRSIJYaqT1ces67tuuGztLYY2xgmpDdp41xOyU3rJ6nddUK1pFaHYuCQ47zuqG0ACaNsgBqA4aiu4WSh1xehHZVCxaSWpHfI+w/ho+w/FS+1XfUyL2Sn6UTjWgAAahgFXLIEIAhHZIWImvk0fYfip/arvqZX9kp+lEld13RQM0IWBjSdKjeM0Fe4KOdkpvWT1JYVxgtIrQ6lwdkZeOT1mnfpzQse6gGkRjQah3qWF9kFpF6EM6K5vWS1C7sn7NA/ThhYx1NHSaNhoSO4diJ3WTWknqeworresVoSaiJSLvDJ6zTv05YWPfQDSIxoNSlhfZBaRZDPD1zeslqaoMlrIw1ZAxppSoqPfyL14i175Hiw1S3RJlQk4IAEACABAAgAQAIAEACABAAgAQAIAEACABAAgAQAIAEACABAAgAQAIAEACABAAgAQAIAEACABAAgAQAIAEACABAAgAQAIAEACABAAgAQAIAEACABAAgAQAIAEACABAAgAQAIAEACABAAgAQAIAqmVt9PY8QxktwBc4a8dQB2f3VvD1JraZRxN0k9mJyC4LZQOEuOum6Pr8O9d9NVu08jj2e7TXXzLjZWEMaHGrgBUnadqpSer6i/FNJalNymEsE4e2R+g46TRpOoCNbaV/3VXaNmcNGihiNuueqb0Je/b4Asgew0MoAbTAivC7NShqq/qaPsJ7rv6Wq7THJCzyaBlke86XBDnOOA24nafBe4iUddlI8wsZabUma8r75fEWxRnRJbpOcNdKkADi1HFe4epS+JnmKucfhiR0VxWxzQ8S4kVA3R9ce7vUruqT008iFUXNa6+Zbrujc2JjXkueANIk1x24qlNpybRfrTUUnvK5et0Wp0sj2SEMJqBujhhzBWq7a1FJryKllNrk2n1d5B3YLRO7RZK+tK4yPGHbyqeexBateRWr6Sx6J+ZccnbFNE14mdpEkEb4uwpyqldOMmtkYUQnFPaZC5a2l7ZY9F7mjQ1NcRt5Cp8NFOL1RWxcmpLRmmK5bY5ocJTQgEfxX7V07ak9NPI8VNzWuvmWy6YXshY2Q1eBvjUnbxnWqdjTk2i7UnGCUt5W8trU9skQY9zd6SdFxGs8h5FZw0U09UVMXJqSSZvyKtznCRj3FxBDhpEk44HXzLzEwS0aOsJNvVMj8rLyebQWse5oYADouIxOJOB5QFJh61satbyLE2Pb0T3E1kbO50DtJxcQ84uJOwbSoMSkp9RZwkm4dZsyovR0EQ0OE80B4qayvKK1OXWe4i1wj1b2V6xXVap2CUS4GtNKR9TQ02A0xCsysrg9nTyKkKrbFta+Zabgs0scVJnFz6nW7SoNgr39aqXSi5fCXaIyjHSW8klETAgAQAIAEACABAAgAQAIAEACABAAgAQAIAEACABAAgAQAIAEAV3Ke4HTESR00wKFpwqBqx48VZouUPhZUxGHc3tR3kJZ75tNmIZICQPsv4uR3/1TuquxaorxusqekvMuthtbZY2yN1OFfiO1UZxcXoxjCanFSRz37d4nhc37QxaeUfHV1rqqexLU4ur24aFFuqzOnkjhJ3rSTTiGt3b71fskoRchbXF2SUBkRsDQABQAUA5ksb1GyWnUQeU1xmej2EabRSh2jXSuz+6sUXbHU9xXxFHSda3legvO1WQhjwdHY1+IpyFWXXXb1oqK22rqZdLstzZo2yNwrrHERrCozg4S0YxrsU47SOibgnmK5W86e4o+Q3059GfEK9ivkFuD+fwL2qAzKTl39LH0PeVewvysXYz5kfYH3hot0a6NBTBmrYh9Br1gniNOr+C23fp7kzdOHojS56Y6lTnptPTcX4a7K2t5UMsnVtUY/wALe9xVzDcNlDFcRfnafLI7ye8HA4NJI6nDSHfRey/qUnkX0d+hyQRbpFa5zyU53Pa73Bdt7MoxX51HCW1Gc3+dZO5Cu/hSD/H4gKvivmRZwfysk7/uryiPRBo5pq0nVzHnUVNmxLUmvq6SOhUWyWqxnaG11HfNPw7lc0rt/Oso62093kW64b3FoYTTRc3Bw8CFTtq2GXqbekWpJqImBAAgAQAIAEACABAAgAQAIAEACABAAgAQAIAEACABAAgAQAIArl+ZQvgm0QwOZojXUVONaHmorNVCnHXXrKl2IlXPTTqIK973fayxjYqUNQAS4knDXQYKxXUqtW2Vrbndoki43FYzDAxjtYqTzuJJHeqVs9qbaL9MHCCizudqUZKUTJPzzqemGI4Ysw3F/cviXjMr+UF+vs8jQ1gc0tqSajEk4A9XerFNKnHVsq33yrkkkQN736+1NbG2KmNaAlxJ5MArFdKrerZVtvdq2Ui1ZN2B0MDWu4RJcRxV2dgVS6anPVF7D1uENGSM3BPMVGt5K9xR8hvpz6M+IV7FfILcH8/gXtUBmUnLv6WPoe8q9hflYuxnzI+wZXua1rdybgAOEdnUh4VN66gsY0tNCz3LbzPC2QjRJJFAa6iR7lVthsS0LlNm3HaKnlLvrc0ejHv96t09VX7lLEdd37HRlvYjujJGgmrdE0BPB1ePcucLPqaZ1jIPaUkdUVi3O7HgjfOaXnrNR3ALhz1vR2obOHZjkGd7KOVvgV7i96DBbmSWUd6PgaxzG6VTjUGlOcalFTWptpk19rrSaRXryyodNEYxEBpYE6Wlt2Cisww6hLa1KlmKc47OhMZHXc+KNzniheRRp10HGocTNSeiLGFrcYtvtP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http://findfreshersjob.com/wp-content/uploads/2014/03/Mavenir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667295"/>
            <a:ext cx="1904960" cy="60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 descr="http://www.underconsideration.com/brandnew/archives/yahoo_logo_detail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9552" y="2892135"/>
            <a:ext cx="1857475" cy="464857"/>
          </a:xfrm>
          <a:prstGeom prst="rect">
            <a:avLst/>
          </a:prstGeom>
          <a:noFill/>
        </p:spPr>
      </p:pic>
      <p:pic>
        <p:nvPicPr>
          <p:cNvPr id="2050" name="Picture 2" descr="http://aimelink.org/wp-content/uploads/2014/07/o8_logo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39744" y="2924944"/>
            <a:ext cx="2304256" cy="435941"/>
          </a:xfrm>
          <a:prstGeom prst="rect">
            <a:avLst/>
          </a:prstGeom>
          <a:noFill/>
        </p:spPr>
      </p:pic>
      <p:pic>
        <p:nvPicPr>
          <p:cNvPr id="2052" name="Picture 4" descr="http://www.phonepayplus.org.uk/~/media/Images/PhonepayPlus/Logos/gif%20PPP%20Logo.gif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56137" y="3861048"/>
            <a:ext cx="2204095" cy="603075"/>
          </a:xfrm>
          <a:prstGeom prst="rect">
            <a:avLst/>
          </a:prstGeom>
          <a:noFill/>
        </p:spPr>
      </p:pic>
      <p:pic>
        <p:nvPicPr>
          <p:cNvPr id="2054" name="Picture 6" descr="http://aimelink.org/wp-content/uploads/2014/04/Impulsepay-logo-on-white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79512" y="5517232"/>
            <a:ext cx="2229941" cy="778049"/>
          </a:xfrm>
          <a:prstGeom prst="rect">
            <a:avLst/>
          </a:prstGeom>
          <a:noFill/>
        </p:spPr>
      </p:pic>
      <p:pic>
        <p:nvPicPr>
          <p:cNvPr id="2056" name="Picture 8" descr="http://aimelink.org/wp-content/themes/jack/images/logo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987824" y="4797152"/>
            <a:ext cx="1718320" cy="456429"/>
          </a:xfrm>
          <a:prstGeom prst="rect">
            <a:avLst/>
          </a:prstGeom>
          <a:noFill/>
        </p:spPr>
      </p:pic>
      <p:pic>
        <p:nvPicPr>
          <p:cNvPr id="2058" name="Picture 10" descr="http://www.vserv.mobi/wp-content/uploads/2013/03/MEF-Logo-on-Black.jpg"/>
          <p:cNvPicPr>
            <a:picLocks noChangeAspect="1" noChangeArrowheads="1"/>
          </p:cNvPicPr>
          <p:nvPr/>
        </p:nvPicPr>
        <p:blipFill>
          <a:blip r:embed="rId22" cstate="print"/>
          <a:srcRect b="26667"/>
          <a:stretch>
            <a:fillRect/>
          </a:stretch>
        </p:blipFill>
        <p:spPr bwMode="auto">
          <a:xfrm>
            <a:off x="3131840" y="2924944"/>
            <a:ext cx="202466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275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56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  Our approach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7584" y="1700808"/>
            <a:ext cx="770485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1600" b="1" dirty="0" smtClean="0"/>
              <a:t>Pre-research</a:t>
            </a:r>
          </a:p>
          <a:p>
            <a:pPr fontAlgn="base"/>
            <a:endParaRPr lang="en-GB" sz="1600" b="1" dirty="0" smtClean="0"/>
          </a:p>
          <a:p>
            <a:pPr fontAlgn="base"/>
            <a:r>
              <a:rPr lang="en-GB" sz="1600" dirty="0" smtClean="0"/>
              <a:t>Worked closely with </a:t>
            </a:r>
            <a:r>
              <a:rPr lang="en-GB" sz="1600" dirty="0" err="1" smtClean="0"/>
              <a:t>PhonepayPlus</a:t>
            </a:r>
            <a:r>
              <a:rPr lang="en-GB" sz="1600" dirty="0" smtClean="0"/>
              <a:t> and the PRS industry to identify key areas to research</a:t>
            </a:r>
          </a:p>
          <a:p>
            <a:pPr fontAlgn="base"/>
            <a:endParaRPr lang="en-GB" sz="1600" dirty="0" smtClean="0"/>
          </a:p>
          <a:p>
            <a:pPr fontAlgn="base"/>
            <a:r>
              <a:rPr lang="en-GB" sz="1600" b="1" dirty="0" smtClean="0"/>
              <a:t>The research</a:t>
            </a:r>
          </a:p>
          <a:p>
            <a:pPr fontAlgn="base"/>
            <a:endParaRPr lang="en-GB" sz="1600" b="1" dirty="0" smtClean="0"/>
          </a:p>
          <a:p>
            <a:pPr lvl="1" fontAlgn="base">
              <a:buFont typeface="Arial" pitchFamily="34" charset="0"/>
              <a:buChar char="•"/>
            </a:pPr>
            <a:r>
              <a:rPr lang="en-GB" sz="1600" dirty="0" smtClean="0"/>
              <a:t> Quantitative consumer survey</a:t>
            </a:r>
          </a:p>
          <a:p>
            <a:pPr lvl="1" fontAlgn="base">
              <a:buFont typeface="Arial" pitchFamily="34" charset="0"/>
              <a:buChar char="•"/>
            </a:pPr>
            <a:r>
              <a:rPr lang="en-GB" sz="1600" dirty="0" smtClean="0"/>
              <a:t> Street research</a:t>
            </a:r>
          </a:p>
          <a:p>
            <a:pPr lvl="1" fontAlgn="base">
              <a:buFont typeface="Arial" pitchFamily="34" charset="0"/>
              <a:buChar char="•"/>
            </a:pPr>
            <a:r>
              <a:rPr lang="en-GB" sz="1600" dirty="0" smtClean="0"/>
              <a:t> Industry research</a:t>
            </a:r>
          </a:p>
          <a:p>
            <a:pPr fontAlgn="base"/>
            <a:endParaRPr lang="en-GB" sz="1600" dirty="0" smtClean="0"/>
          </a:p>
          <a:p>
            <a:pPr fontAlgn="base"/>
            <a:r>
              <a:rPr lang="en-GB" sz="1600" b="1" dirty="0" smtClean="0"/>
              <a:t>Post-research</a:t>
            </a:r>
          </a:p>
          <a:p>
            <a:pPr fontAlgn="base"/>
            <a:endParaRPr lang="en-GB" sz="1600" b="1" dirty="0" smtClean="0"/>
          </a:p>
          <a:p>
            <a:pPr fontAlgn="base"/>
            <a:r>
              <a:rPr lang="en-GB" sz="1600" dirty="0" smtClean="0"/>
              <a:t>Worked with PRS industry to sense-check research findings (March-April 2015)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151129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53" y="908720"/>
            <a:ext cx="9144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PhonepayPlus </a:t>
            </a:r>
            <a:br>
              <a:rPr lang="en-GB" sz="6600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66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regulatory developments</a:t>
            </a:r>
            <a:endParaRPr lang="en-GB" sz="6600" dirty="0"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3861048"/>
            <a:ext cx="9263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solidFill>
                  <a:srgbClr val="455660"/>
                </a:solidFill>
                <a:latin typeface="Garamond" panose="02020404030301010803" pitchFamily="18" charset="0"/>
              </a:rPr>
              <a:t>s</a:t>
            </a:r>
            <a:r>
              <a:rPr lang="en-GB" sz="36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peaker:</a:t>
            </a:r>
            <a:br>
              <a:rPr lang="en-GB" sz="3600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36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Jo Prowse, Acting Chief Executive, PhonepayPlus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626217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56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 Methodology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60" y="1340768"/>
            <a:ext cx="835292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2014 revenue market-modelling</a:t>
            </a:r>
          </a:p>
          <a:p>
            <a:endParaRPr lang="en-GB" sz="1200" b="1" dirty="0" smtClean="0"/>
          </a:p>
          <a:p>
            <a:r>
              <a:rPr lang="en-GB" sz="1200" dirty="0" smtClean="0"/>
              <a:t>The market-modelling exercise was based on revenue (excluding VAT) from the network returns submitted to </a:t>
            </a:r>
            <a:r>
              <a:rPr lang="en-GB" sz="1200" dirty="0" err="1" smtClean="0"/>
              <a:t>PhonepayPlus</a:t>
            </a:r>
            <a:r>
              <a:rPr lang="en-GB" sz="1200" dirty="0" smtClean="0"/>
              <a:t>, combined this with consumer survey data about stated use of different services by consumers. </a:t>
            </a:r>
          </a:p>
          <a:p>
            <a:endParaRPr lang="en-GB" sz="1200" dirty="0" smtClean="0"/>
          </a:p>
          <a:p>
            <a:r>
              <a:rPr lang="en-GB" sz="1200" dirty="0" smtClean="0"/>
              <a:t>The subsequent model produced estimates of revenue for different categories of service. These figures were then sense-checked with the PRS industry, and adjustments were made to account for over- or under-reported use of services.</a:t>
            </a:r>
          </a:p>
          <a:p>
            <a:endParaRPr lang="en-GB" sz="1200" dirty="0" smtClean="0"/>
          </a:p>
          <a:p>
            <a:r>
              <a:rPr lang="en-GB" sz="1200" dirty="0" smtClean="0"/>
              <a:t>Charitable donations were introduced to the model on the basis of a robust figure derived from figures supplied by industry players working in that sector and consumer data. This is a departure from the methodology in previous years, in which estimates of charitable donations by premium rate were calculated as a percentage of the rest of the market.</a:t>
            </a:r>
          </a:p>
          <a:p>
            <a:endParaRPr lang="en-GB" sz="1600" dirty="0" smtClean="0"/>
          </a:p>
          <a:p>
            <a:r>
              <a:rPr lang="en-GB" sz="1600" b="1" dirty="0" smtClean="0"/>
              <a:t>2015 forecasting</a:t>
            </a:r>
          </a:p>
          <a:p>
            <a:endParaRPr lang="en-GB" sz="1200" b="1" dirty="0" smtClean="0"/>
          </a:p>
          <a:p>
            <a:r>
              <a:rPr lang="en-GB" sz="1200" dirty="0" smtClean="0"/>
              <a:t>Methodology employed in the sector-by-sector forecasting for 2015 was based on the 2014 market modelling exercise. Forecast annual revenues for each payment platform were derived by taking the annual totals from 2010-2014 and extrapolating to 2015 using least-squares regression.  </a:t>
            </a:r>
          </a:p>
          <a:p>
            <a:endParaRPr lang="en-GB" sz="1200" dirty="0" smtClean="0"/>
          </a:p>
          <a:p>
            <a:r>
              <a:rPr lang="en-GB" sz="1200" dirty="0" smtClean="0"/>
              <a:t>Adjustments were then made to account for over- or under-reported use of services. Sense-checking with the PRS industry was applied according to industry forecasts for their sectors.</a:t>
            </a:r>
          </a:p>
          <a:p>
            <a:endParaRPr lang="en-GB" sz="1200" dirty="0" smtClean="0"/>
          </a:p>
          <a:p>
            <a:r>
              <a:rPr lang="en-GB" sz="1200" i="1" dirty="0" smtClean="0"/>
              <a:t>Nb. The forecasts are based on data and information collated during the research process. 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215969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56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 Methodology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560" y="1340768"/>
            <a:ext cx="835292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smtClean="0"/>
              <a:t>Consumer survey</a:t>
            </a:r>
          </a:p>
          <a:p>
            <a:endParaRPr lang="en-GB" sz="1600" b="1" dirty="0" smtClean="0"/>
          </a:p>
          <a:p>
            <a:r>
              <a:rPr lang="en-GB" sz="1400" dirty="0" smtClean="0"/>
              <a:t>The quantitative consumer survey went out to a nationally representative online sample of </a:t>
            </a:r>
            <a:r>
              <a:rPr lang="en-GB" sz="1600" b="1" dirty="0" smtClean="0"/>
              <a:t>8,538 </a:t>
            </a:r>
            <a:r>
              <a:rPr lang="en-GB" sz="1400" dirty="0" smtClean="0"/>
              <a:t>participants aged 11 and above in order to provide a representative sample of </a:t>
            </a:r>
            <a:r>
              <a:rPr lang="en-GB" sz="1600" b="1" dirty="0" smtClean="0"/>
              <a:t>3,000</a:t>
            </a:r>
            <a:r>
              <a:rPr lang="en-GB" sz="1400" dirty="0" smtClean="0"/>
              <a:t> users of premium-rate services. Questions in relation to adult entertainment, dating and gambling did not go out to under-18’s. </a:t>
            </a:r>
          </a:p>
          <a:p>
            <a:endParaRPr lang="en-GB" sz="1400" dirty="0" smtClean="0"/>
          </a:p>
          <a:p>
            <a:r>
              <a:rPr lang="en-GB" sz="1400" dirty="0" smtClean="0"/>
              <a:t>The online survey was conducted by </a:t>
            </a:r>
            <a:r>
              <a:rPr lang="en-GB" sz="1400" dirty="0" err="1" smtClean="0"/>
              <a:t>Lightspeed</a:t>
            </a:r>
            <a:r>
              <a:rPr lang="en-GB" sz="1400" dirty="0" smtClean="0"/>
              <a:t> GMI between December 2014 - January 2015</a:t>
            </a:r>
          </a:p>
          <a:p>
            <a:endParaRPr lang="en-GB" sz="1400" dirty="0" smtClean="0"/>
          </a:p>
          <a:p>
            <a:r>
              <a:rPr lang="en-GB" sz="1400" dirty="0" smtClean="0"/>
              <a:t>The consumer raw data provided by the consumer research was then sense-checked by 116 face-to-face consumer interviews, conducted in March in Guildford, Peterborough and Reading.  </a:t>
            </a:r>
          </a:p>
          <a:p>
            <a:endParaRPr lang="en-GB" sz="1400" dirty="0" smtClean="0"/>
          </a:p>
          <a:p>
            <a:pPr lvl="0"/>
            <a:r>
              <a:rPr lang="en-GB" sz="1400" b="1" dirty="0" smtClean="0"/>
              <a:t>Industry research</a:t>
            </a:r>
          </a:p>
          <a:p>
            <a:pPr lvl="0"/>
            <a:endParaRPr lang="en-GB" sz="1400" dirty="0" smtClean="0"/>
          </a:p>
          <a:p>
            <a:pPr lvl="0"/>
            <a:r>
              <a:rPr lang="en-GB" sz="1400" dirty="0" smtClean="0"/>
              <a:t>Mobilesquared conducted 122 interviews, spanning 95 companies, operating within and outside of the PRS sector. The interviews took place between December 2014 and March 2015. </a:t>
            </a:r>
          </a:p>
          <a:p>
            <a:r>
              <a:rPr lang="en-GB" sz="1400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7178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Market in decline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611560" y="1556792"/>
          <a:ext cx="5286376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ubtitle 2"/>
          <p:cNvSpPr txBox="1">
            <a:spLocks/>
          </p:cNvSpPr>
          <p:nvPr/>
        </p:nvSpPr>
        <p:spPr>
          <a:xfrm>
            <a:off x="6012160" y="1196752"/>
            <a:ext cx="3131840" cy="1584176"/>
          </a:xfrm>
          <a:prstGeom prst="rect">
            <a:avLst/>
          </a:prstGeom>
          <a:solidFill>
            <a:srgbClr val="0B2E59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£686.6 mil.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(excl VAT)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600" b="1" noProof="0" dirty="0" smtClean="0">
                <a:solidFill>
                  <a:schemeClr val="bg1"/>
                </a:solidFill>
              </a:rPr>
              <a:t>Revenues down 3.2% on 2013</a:t>
            </a: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976664" y="4797152"/>
            <a:ext cx="3131840" cy="27363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b="1" dirty="0" smtClean="0"/>
              <a:t>Fourth </a:t>
            </a:r>
            <a:r>
              <a:rPr lang="en-GB" sz="1200" b="1" dirty="0" smtClean="0"/>
              <a:t>successive year PRS market revenues have dropped</a:t>
            </a:r>
            <a:endParaRPr lang="en-GB" sz="2400" b="1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237312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smtClean="0"/>
              <a:t>*Revenues include charitable donations</a:t>
            </a:r>
            <a:endParaRPr lang="en-GB" sz="800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6012160" y="5445224"/>
            <a:ext cx="3131840" cy="6480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1" dirty="0" smtClean="0"/>
              <a:t>PRS market contracted by </a:t>
            </a:r>
            <a:r>
              <a:rPr lang="en-GB" sz="2000" b="1" dirty="0" smtClean="0"/>
              <a:t>16%</a:t>
            </a:r>
            <a:r>
              <a:rPr lang="en-GB" sz="1200" b="1" dirty="0" smtClean="0"/>
              <a:t> since 2010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6012160" y="3284984"/>
            <a:ext cx="3131840" cy="1224136"/>
          </a:xfrm>
          <a:prstGeom prst="rect">
            <a:avLst/>
          </a:prstGeom>
          <a:solidFill>
            <a:srgbClr val="7AB32A">
              <a:alpha val="76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8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£571.6</a:t>
            </a:r>
            <a:r>
              <a:rPr kumimoji="0" lang="en-GB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mil.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1" dirty="0" smtClean="0">
                <a:solidFill>
                  <a:schemeClr val="bg1"/>
                </a:solidFill>
              </a:rPr>
              <a:t>(excl charitable donations, excl VAT)</a:t>
            </a:r>
            <a:endParaRPr kumimoji="0" lang="en-GB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1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 Revenues by service type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107504" y="836712"/>
          <a:ext cx="8856984" cy="5607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ubtitle 2"/>
          <p:cNvSpPr txBox="1">
            <a:spLocks/>
          </p:cNvSpPr>
          <p:nvPr/>
        </p:nvSpPr>
        <p:spPr>
          <a:xfrm>
            <a:off x="6012160" y="1484784"/>
            <a:ext cx="3131840" cy="1584176"/>
          </a:xfrm>
          <a:prstGeom prst="rect">
            <a:avLst/>
          </a:prstGeom>
          <a:solidFill>
            <a:srgbClr val="0B2E59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600" b="1" dirty="0" smtClean="0">
                <a:solidFill>
                  <a:schemeClr val="bg1"/>
                </a:solidFill>
              </a:rPr>
              <a:t>Directory enquiries still on top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600" b="1" dirty="0" smtClean="0">
                <a:solidFill>
                  <a:schemeClr val="bg1"/>
                </a:solidFill>
              </a:rPr>
              <a:t>Consumers drawn to simplicity of charitable donations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45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2800" b="1" dirty="0" smtClean="0">
                <a:solidFill>
                  <a:schemeClr val="bg1"/>
                </a:solidFill>
              </a:rPr>
              <a:t>     Revenues by payment type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580112" y="1340768"/>
            <a:ext cx="3563888" cy="1512168"/>
          </a:xfrm>
          <a:prstGeom prst="rect">
            <a:avLst/>
          </a:prstGeom>
          <a:solidFill>
            <a:srgbClr val="0B2E59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algn="r">
              <a:lnSpc>
                <a:spcPct val="12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GB" sz="1600" b="1" noProof="0" dirty="0" smtClean="0">
                <a:solidFill>
                  <a:schemeClr val="bg1"/>
                </a:solidFill>
              </a:rPr>
              <a:t>“Mobile” + “Operator billing” accounted for 60% of total revenue in 2014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868144" y="3068960"/>
            <a:ext cx="3240360" cy="27363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400" b="1" dirty="0" smtClean="0"/>
              <a:t>Mobile + Operator billing revenues 2014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800" b="1" dirty="0" smtClean="0"/>
              <a:t>£411.89 mil. </a:t>
            </a:r>
            <a:r>
              <a:rPr lang="en-GB" sz="1200" b="1" dirty="0" smtClean="0"/>
              <a:t>(excl VAT)</a:t>
            </a:r>
            <a:endParaRPr lang="en-GB" sz="2400" b="1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400" b="1" dirty="0" smtClean="0"/>
              <a:t>Voice-based* revenues 2014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800" b="1" dirty="0" smtClean="0"/>
              <a:t>£274.72 mil. </a:t>
            </a:r>
            <a:r>
              <a:rPr lang="en-GB" sz="1200" b="1" dirty="0" smtClean="0"/>
              <a:t>(excl VAT)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000" dirty="0" smtClean="0"/>
              <a:t>*including red button</a:t>
            </a:r>
            <a:endParaRPr lang="en-GB" sz="2400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400" b="1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3" name="Chart 12"/>
          <p:cNvGraphicFramePr/>
          <p:nvPr/>
        </p:nvGraphicFramePr>
        <p:xfrm>
          <a:off x="107504" y="1676970"/>
          <a:ext cx="6145958" cy="4416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843808" y="2711504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17%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915816" y="5349378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50%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7504" y="4319518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10%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51520" y="3215560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13%</a:t>
            </a:r>
            <a:endParaRPr lang="en-GB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383248" y="5637410"/>
            <a:ext cx="68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% of total revenues </a:t>
            </a:r>
            <a:endParaRPr lang="en-GB" sz="900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278534" y="5589240"/>
            <a:ext cx="144016" cy="17978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548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2400" b="1" dirty="0" smtClean="0">
                <a:solidFill>
                  <a:schemeClr val="bg1"/>
                </a:solidFill>
              </a:rPr>
              <a:t>     Revenue change by payment platform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580112" y="1484784"/>
            <a:ext cx="3563888" cy="1224136"/>
          </a:xfrm>
          <a:prstGeom prst="rect">
            <a:avLst/>
          </a:prstGeom>
          <a:solidFill>
            <a:srgbClr val="0B2E59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600" b="1" noProof="0" dirty="0" smtClean="0">
                <a:solidFill>
                  <a:schemeClr val="bg1"/>
                </a:solidFill>
              </a:rPr>
              <a:t>DQ, 087, voice PRS/09* hardest hit by decline in market revenues.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05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*incl. Red button</a:t>
            </a:r>
            <a:endParaRPr kumimoji="0" lang="en-GB" sz="10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179513" y="1268760"/>
          <a:ext cx="4968552" cy="4396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580112" y="3717032"/>
          <a:ext cx="3403600" cy="1333500"/>
        </p:xfrm>
        <a:graphic>
          <a:graphicData uri="http://schemas.openxmlformats.org/drawingml/2006/table">
            <a:tbl>
              <a:tblPr/>
              <a:tblGrid>
                <a:gridCol w="2088232"/>
                <a:gridCol w="648072"/>
                <a:gridCol w="667296"/>
              </a:tblGrid>
              <a:tr h="190500"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 £m excl VAT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Directory enquiries (DQ)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    140.93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    116.93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Mobile (including voice shortcodes)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328.35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343.45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Operator billing (incl PayforIt)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36.82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68.44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Voice PRS/09 &amp; red button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    </a:t>
                      </a:r>
                      <a:r>
                        <a:rPr lang="en-GB" sz="1100" b="1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119.2 </a:t>
                      </a:r>
                      <a:endParaRPr lang="en-GB" sz="1100" b="1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      88.65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Voice 087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>
                          <a:solidFill>
                            <a:srgbClr val="FF0000"/>
                          </a:solidFill>
                          <a:latin typeface="Calibri"/>
                        </a:rPr>
                        <a:t>       83.63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      69.14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</a:t>
                      </a:r>
                      <a:r>
                        <a:rPr lang="en-GB" sz="11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708.9 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686.60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16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 Forecast 2015</a:t>
            </a:r>
            <a:r>
              <a:rPr lang="en-GB" sz="2000" b="1" dirty="0" smtClean="0">
                <a:solidFill>
                  <a:schemeClr val="bg1"/>
                </a:solidFill>
              </a:rPr>
              <a:t>e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228184" y="1052736"/>
            <a:ext cx="2915816" cy="1584176"/>
          </a:xfrm>
          <a:prstGeom prst="rect">
            <a:avLst/>
          </a:prstGeom>
          <a:solidFill>
            <a:srgbClr val="0B2E59"/>
          </a:solidFill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£637.5 mil.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(excl VAT)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600" b="1" noProof="0" dirty="0" smtClean="0">
                <a:solidFill>
                  <a:schemeClr val="bg1"/>
                </a:solidFill>
              </a:rPr>
              <a:t>Revenues down 7.2% on 2014</a:t>
            </a: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0" y="908720"/>
          <a:ext cx="6334125" cy="5372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/>
          <p:cNvSpPr/>
          <p:nvPr/>
        </p:nvSpPr>
        <p:spPr>
          <a:xfrm>
            <a:off x="0" y="6237312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smtClean="0"/>
              <a:t>*Revenues include charitable donations</a:t>
            </a:r>
            <a:endParaRPr lang="en-GB" sz="800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6228184" y="3284984"/>
            <a:ext cx="2915816" cy="1224136"/>
          </a:xfrm>
          <a:prstGeom prst="rect">
            <a:avLst/>
          </a:prstGeom>
          <a:solidFill>
            <a:srgbClr val="7AB32A">
              <a:alpha val="76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8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£513.5</a:t>
            </a:r>
            <a:r>
              <a:rPr kumimoji="0" lang="en-GB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mil.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1" dirty="0" smtClean="0">
                <a:solidFill>
                  <a:schemeClr val="bg1"/>
                </a:solidFill>
              </a:rPr>
              <a:t>(excl charitable donations, excl VAT)</a:t>
            </a:r>
            <a:endParaRPr kumimoji="0" lang="en-GB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7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0" y="908720"/>
          <a:ext cx="8651429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ubtitle 2"/>
          <p:cNvSpPr txBox="1">
            <a:spLocks/>
          </p:cNvSpPr>
          <p:nvPr/>
        </p:nvSpPr>
        <p:spPr>
          <a:xfrm>
            <a:off x="6012160" y="1196752"/>
            <a:ext cx="3131840" cy="2016224"/>
          </a:xfrm>
          <a:prstGeom prst="rect">
            <a:avLst/>
          </a:prstGeom>
          <a:solidFill>
            <a:srgbClr val="0B2E59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new 3 G’s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Giving, Gaming, Gambling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Only 3 services to experience growth </a:t>
            </a:r>
            <a:r>
              <a:rPr lang="en-GB" sz="1600" b="1" dirty="0" smtClean="0">
                <a:solidFill>
                  <a:schemeClr val="bg1"/>
                </a:solidFill>
              </a:rPr>
              <a:t>2014-to-2015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260648"/>
            <a:ext cx="5580112" cy="648072"/>
          </a:xfrm>
          <a:prstGeom prst="rect">
            <a:avLst/>
          </a:prstGeom>
          <a:solidFill>
            <a:srgbClr val="7AB32A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2015</a:t>
            </a: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forecasts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by service type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4932040" y="5085184"/>
            <a:ext cx="4211960" cy="1224136"/>
          </a:xfrm>
          <a:prstGeom prst="rect">
            <a:avLst/>
          </a:prstGeom>
          <a:solidFill>
            <a:srgbClr val="7AB32A">
              <a:alpha val="76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3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3 G’s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2014: £229.9 mil </a:t>
            </a: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(excl VAT)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 33% of total revenues</a:t>
            </a:r>
          </a:p>
          <a:p>
            <a:pPr algn="ctr">
              <a:spcBef>
                <a:spcPct val="20000"/>
              </a:spcBef>
            </a:pPr>
            <a:r>
              <a:rPr lang="en-GB" sz="1400" b="1" dirty="0" smtClean="0">
                <a:solidFill>
                  <a:schemeClr val="bg1"/>
                </a:solidFill>
              </a:rPr>
              <a:t>2015: £250.4 mil </a:t>
            </a:r>
            <a:r>
              <a:rPr lang="en-GB" sz="1100" b="1" dirty="0" smtClean="0">
                <a:solidFill>
                  <a:schemeClr val="bg1"/>
                </a:solidFill>
              </a:rPr>
              <a:t>(excl VAT)</a:t>
            </a:r>
            <a:r>
              <a:rPr lang="en-GB" sz="1400" b="1" dirty="0" smtClean="0">
                <a:solidFill>
                  <a:schemeClr val="bg1"/>
                </a:solidFill>
              </a:rPr>
              <a:t> / 39% of total revenues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67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2800" b="1" dirty="0" smtClean="0">
                <a:solidFill>
                  <a:schemeClr val="bg1"/>
                </a:solidFill>
              </a:rPr>
              <a:t>     Forecasts 2015</a:t>
            </a:r>
            <a:r>
              <a:rPr lang="en-GB" sz="1800" b="1" dirty="0" smtClean="0">
                <a:solidFill>
                  <a:schemeClr val="bg1"/>
                </a:solidFill>
              </a:rPr>
              <a:t>e</a:t>
            </a:r>
            <a:r>
              <a:rPr lang="en-GB" sz="2800" b="1" dirty="0" smtClean="0">
                <a:solidFill>
                  <a:schemeClr val="bg1"/>
                </a:solidFill>
              </a:rPr>
              <a:t> by payment type</a:t>
            </a:r>
            <a:r>
              <a:rPr lang="en-GB" sz="3200" b="1" dirty="0" smtClean="0">
                <a:solidFill>
                  <a:schemeClr val="bg1"/>
                </a:solidFill>
              </a:rPr>
              <a:t> 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Chart 8"/>
          <p:cNvGraphicFramePr/>
          <p:nvPr/>
        </p:nvGraphicFramePr>
        <p:xfrm>
          <a:off x="-108520" y="1700808"/>
          <a:ext cx="6562264" cy="4342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ubtitle 2"/>
          <p:cNvSpPr txBox="1">
            <a:spLocks/>
          </p:cNvSpPr>
          <p:nvPr/>
        </p:nvSpPr>
        <p:spPr>
          <a:xfrm>
            <a:off x="5868144" y="1484784"/>
            <a:ext cx="3275856" cy="1368152"/>
          </a:xfrm>
          <a:prstGeom prst="rect">
            <a:avLst/>
          </a:prstGeom>
          <a:solidFill>
            <a:srgbClr val="0B2E59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600" b="1" noProof="0" dirty="0" smtClean="0">
                <a:solidFill>
                  <a:schemeClr val="bg1"/>
                </a:solidFill>
              </a:rPr>
              <a:t>“Mobile” + “Operator billing” projected to account for 66% of total revenue in 2015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976664" y="3284984"/>
            <a:ext cx="3131840" cy="27363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1" dirty="0" smtClean="0"/>
              <a:t>Mobile + Operator billing revenues 2015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b="1" dirty="0" smtClean="0"/>
              <a:t>£419.3 </a:t>
            </a:r>
            <a:r>
              <a:rPr lang="en-GB" sz="1200" b="1" dirty="0" smtClean="0"/>
              <a:t>(excl VAT)</a:t>
            </a:r>
            <a:endParaRPr lang="en-GB" sz="2400" b="1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1" dirty="0" smtClean="0"/>
              <a:t>Voice-based* revenues 2015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400" b="1" dirty="0" smtClean="0"/>
              <a:t>£218.2 </a:t>
            </a:r>
            <a:r>
              <a:rPr lang="en-GB" sz="1200" b="1" dirty="0" smtClean="0"/>
              <a:t>(excl VAT)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000" dirty="0" smtClean="0"/>
              <a:t>*including red button</a:t>
            </a:r>
            <a:endParaRPr lang="en-GB" sz="2400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400" b="1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2663334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15%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43808" y="5301208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53%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7504" y="4077072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12%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67544" y="3068960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10%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11240" y="5589240"/>
            <a:ext cx="68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% of total revenues </a:t>
            </a:r>
            <a:endParaRPr lang="en-GB" sz="900" b="1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206526" y="5541070"/>
            <a:ext cx="144016" cy="17978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87624" y="2564904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smtClean="0"/>
              <a:t>10%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4634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 2014-15</a:t>
            </a:r>
            <a:r>
              <a:rPr lang="en-GB" sz="2000" b="1" dirty="0" smtClean="0">
                <a:solidFill>
                  <a:schemeClr val="bg1"/>
                </a:solidFill>
              </a:rPr>
              <a:t>e</a:t>
            </a:r>
            <a:r>
              <a:rPr lang="en-GB" sz="3200" b="1" dirty="0" smtClean="0">
                <a:solidFill>
                  <a:schemeClr val="bg1"/>
                </a:solidFill>
              </a:rPr>
              <a:t> revenues 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012160" y="1556792"/>
            <a:ext cx="3131840" cy="1440160"/>
          </a:xfrm>
          <a:prstGeom prst="rect">
            <a:avLst/>
          </a:prstGeom>
          <a:solidFill>
            <a:srgbClr val="0B2E59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800" b="1" noProof="0" dirty="0" smtClean="0">
              <a:solidFill>
                <a:schemeClr val="bg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Revenue decline accelerating</a:t>
            </a: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DQ &amp;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voice PRS/O9 services</a:t>
            </a: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0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012160" y="3789040"/>
            <a:ext cx="3131840" cy="1944216"/>
          </a:xfrm>
          <a:prstGeom prst="rect">
            <a:avLst/>
          </a:prstGeom>
          <a:solidFill>
            <a:srgbClr val="7AB32A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600" b="1" dirty="0" smtClean="0">
              <a:solidFill>
                <a:schemeClr val="bg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600" b="1" dirty="0" smtClean="0">
                <a:solidFill>
                  <a:schemeClr val="bg1"/>
                </a:solidFill>
              </a:rPr>
              <a:t>Mobile + Operator billing revenues forecast to </a:t>
            </a:r>
            <a:r>
              <a:rPr lang="en-GB" sz="2400" b="1" dirty="0" smtClean="0">
                <a:solidFill>
                  <a:schemeClr val="bg1"/>
                </a:solidFill>
              </a:rPr>
              <a:t>grow </a:t>
            </a:r>
            <a:r>
              <a:rPr lang="en-GB" sz="1600" b="1" dirty="0" smtClean="0">
                <a:solidFill>
                  <a:schemeClr val="bg1"/>
                </a:solidFill>
              </a:rPr>
              <a:t>2%</a:t>
            </a:r>
            <a:endParaRPr lang="en-GB" b="1" dirty="0" smtClean="0">
              <a:solidFill>
                <a:schemeClr val="bg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700" b="1" dirty="0" smtClean="0">
              <a:solidFill>
                <a:schemeClr val="bg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b="1" dirty="0" smtClean="0">
                <a:solidFill>
                  <a:schemeClr val="bg1"/>
                </a:solidFill>
              </a:rPr>
              <a:t>Voice-based services forecast to </a:t>
            </a:r>
            <a:r>
              <a:rPr lang="en-GB" sz="2400" b="1" dirty="0" smtClean="0">
                <a:solidFill>
                  <a:schemeClr val="bg1"/>
                </a:solidFill>
              </a:rPr>
              <a:t>fall </a:t>
            </a:r>
            <a:r>
              <a:rPr lang="en-GB" b="1" dirty="0" smtClean="0">
                <a:solidFill>
                  <a:schemeClr val="bg1"/>
                </a:solidFill>
              </a:rPr>
              <a:t>21%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b="1" dirty="0" smtClean="0">
              <a:solidFill>
                <a:schemeClr val="bg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1" name="Chart 10"/>
          <p:cNvGraphicFramePr/>
          <p:nvPr/>
        </p:nvGraphicFramePr>
        <p:xfrm>
          <a:off x="179512" y="1052736"/>
          <a:ext cx="5594350" cy="519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940152" y="3409836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7AB32A"/>
                </a:solidFill>
              </a:rPr>
              <a:t>2015</a:t>
            </a:r>
            <a:r>
              <a:rPr lang="en-GB" b="1" dirty="0" smtClean="0">
                <a:solidFill>
                  <a:srgbClr val="7AB32A"/>
                </a:solidFill>
              </a:rPr>
              <a:t>e</a:t>
            </a:r>
            <a:endParaRPr lang="en-GB" sz="2800" b="1" dirty="0">
              <a:solidFill>
                <a:srgbClr val="7AB32A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152" y="117758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B2E59"/>
                </a:solidFill>
              </a:rPr>
              <a:t>2015</a:t>
            </a:r>
            <a:r>
              <a:rPr lang="en-GB" b="1" dirty="0" smtClean="0">
                <a:solidFill>
                  <a:srgbClr val="0B2E59"/>
                </a:solidFill>
              </a:rPr>
              <a:t>e</a:t>
            </a:r>
            <a:endParaRPr lang="en-GB" sz="2800" b="1" dirty="0">
              <a:solidFill>
                <a:srgbClr val="0B2E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764704"/>
            <a:ext cx="93610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  <a:t>What I’ll be covering:</a:t>
            </a:r>
            <a:b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  <a:t/>
            </a:r>
            <a:b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</a:br>
            <a:endParaRPr lang="en-GB" sz="3200" dirty="0">
              <a:solidFill>
                <a:srgbClr val="455660"/>
              </a:solidFill>
              <a:latin typeface="Garamond" panose="02020404030301010803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  <a:t>Changes – changing market, changing PhonepayPlus</a:t>
            </a:r>
            <a:b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</a:br>
            <a:endParaRPr lang="en-GB" sz="3200" dirty="0">
              <a:solidFill>
                <a:srgbClr val="455660"/>
              </a:solidFill>
              <a:latin typeface="Garamond" panose="02020404030301010803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  <a:t>Judicial Review</a:t>
            </a:r>
            <a:b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</a:br>
            <a:endParaRPr lang="en-GB" sz="3200" dirty="0">
              <a:solidFill>
                <a:srgbClr val="455660"/>
              </a:solidFill>
              <a:latin typeface="Garamond" panose="02020404030301010803" pitchFamily="18" charset="0"/>
            </a:endParaRP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  <a:t>A new Code of Practice &amp; Special Conditions</a:t>
            </a:r>
            <a:r>
              <a:rPr lang="en-GB" sz="3200" dirty="0">
                <a:latin typeface="Garamond" panose="02020404030301010803" pitchFamily="18" charset="0"/>
              </a:rPr>
              <a:t/>
            </a:r>
            <a:br>
              <a:rPr lang="en-GB" sz="3200" dirty="0">
                <a:latin typeface="Garamond" panose="02020404030301010803" pitchFamily="18" charset="0"/>
              </a:rPr>
            </a:br>
            <a:endParaRPr lang="en-GB" sz="3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416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-252536" y="116632"/>
          <a:ext cx="9396536" cy="6381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2051720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2800" b="1" dirty="0" smtClean="0">
                <a:solidFill>
                  <a:schemeClr val="bg1"/>
                </a:solidFill>
              </a:rPr>
              <a:t>     % change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2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 PRS users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0" y="836712"/>
          <a:ext cx="8964488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ubtitle 2"/>
          <p:cNvSpPr txBox="1">
            <a:spLocks/>
          </p:cNvSpPr>
          <p:nvPr/>
        </p:nvSpPr>
        <p:spPr>
          <a:xfrm>
            <a:off x="6012160" y="1052736"/>
            <a:ext cx="3131840" cy="1656184"/>
          </a:xfrm>
          <a:prstGeom prst="rect">
            <a:avLst/>
          </a:prstGeom>
          <a:solidFill>
            <a:srgbClr val="0B2E59"/>
          </a:solidFill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algn="ctr">
              <a:spcBef>
                <a:spcPct val="20000"/>
              </a:spcBef>
            </a:pPr>
            <a:endParaRPr lang="en-GB" sz="14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GB" sz="1400" b="1" dirty="0" smtClean="0">
                <a:solidFill>
                  <a:schemeClr val="bg1"/>
                </a:solidFill>
              </a:rPr>
              <a:t>PRS users, as of Jan 2014: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19.3 mil.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9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Average PRS users per service, Jan 2014: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3.1 mil.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237312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" dirty="0" smtClean="0"/>
              <a:t>Nb. Users by PRS service have been calculated using the weightings for over/understated use applied to the </a:t>
            </a:r>
            <a:r>
              <a:rPr lang="en-GB" sz="800" dirty="0" err="1" smtClean="0"/>
              <a:t>PhonepayPlus</a:t>
            </a:r>
            <a:r>
              <a:rPr lang="en-GB" sz="800" dirty="0" smtClean="0"/>
              <a:t> market model. </a:t>
            </a:r>
            <a:endParaRPr lang="en-GB" sz="8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547664" y="2996952"/>
            <a:ext cx="7272808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44408" y="2774649"/>
            <a:ext cx="648072" cy="294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GB" sz="1050" b="1" dirty="0" smtClean="0"/>
              <a:t>Average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20076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-2778241" y="3119144"/>
            <a:ext cx="7246550" cy="7096937"/>
          </a:xfrm>
          <a:prstGeom prst="ellipse">
            <a:avLst/>
          </a:prstGeom>
          <a:solidFill>
            <a:srgbClr val="FF0000">
              <a:alpha val="4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-3372464" y="2476532"/>
            <a:ext cx="8564063" cy="8387248"/>
          </a:xfrm>
          <a:prstGeom prst="ellipse">
            <a:avLst/>
          </a:prstGeom>
          <a:solidFill>
            <a:srgbClr val="FF0000">
              <a:alpha val="1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-1916583" y="3902815"/>
            <a:ext cx="5625385" cy="550924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>
            <a:off x="602070" y="2469106"/>
            <a:ext cx="8327528" cy="7426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2070" y="340445"/>
            <a:ext cx="0" cy="63244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1513115" y="3119932"/>
            <a:ext cx="3273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% revenue growth, 2014-15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94586" y="6537905"/>
            <a:ext cx="5467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-40%</a:t>
            </a:r>
            <a:endParaRPr lang="en-US" sz="1050" dirty="0"/>
          </a:p>
        </p:txBody>
      </p:sp>
      <p:sp>
        <p:nvSpPr>
          <p:cNvPr id="15" name="TextBox 14"/>
          <p:cNvSpPr txBox="1"/>
          <p:nvPr/>
        </p:nvSpPr>
        <p:spPr>
          <a:xfrm>
            <a:off x="818549" y="2476532"/>
            <a:ext cx="81110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    1,000,000	2,000,000	3,000,000	4,000,000	5,000,000	6,000,000	7,000,000	8,000,000	9,000,000</a:t>
            </a:r>
            <a:endParaRPr lang="en-US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94586" y="4500629"/>
            <a:ext cx="5467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-20%</a:t>
            </a:r>
            <a:endParaRPr lang="en-US" sz="1050" dirty="0"/>
          </a:p>
        </p:txBody>
      </p:sp>
      <p:sp>
        <p:nvSpPr>
          <p:cNvPr id="17" name="TextBox 16"/>
          <p:cNvSpPr txBox="1"/>
          <p:nvPr/>
        </p:nvSpPr>
        <p:spPr>
          <a:xfrm>
            <a:off x="274957" y="2349574"/>
            <a:ext cx="3925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0%</a:t>
            </a:r>
            <a:endParaRPr lang="en-US" sz="1050" dirty="0"/>
          </a:p>
        </p:txBody>
      </p:sp>
      <p:sp>
        <p:nvSpPr>
          <p:cNvPr id="18" name="TextBox 17"/>
          <p:cNvSpPr txBox="1"/>
          <p:nvPr/>
        </p:nvSpPr>
        <p:spPr>
          <a:xfrm>
            <a:off x="133865" y="235693"/>
            <a:ext cx="5290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20%</a:t>
            </a:r>
            <a:endParaRPr lang="en-US" sz="1050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590635" y="340445"/>
            <a:ext cx="8327528" cy="7426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0635" y="4636656"/>
            <a:ext cx="8327528" cy="7426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02070" y="6657437"/>
            <a:ext cx="8327528" cy="7426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7184" y="3439880"/>
            <a:ext cx="5467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-10%</a:t>
            </a:r>
            <a:endParaRPr lang="en-US" sz="105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602070" y="3562601"/>
            <a:ext cx="8327528" cy="7426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3865" y="1254867"/>
            <a:ext cx="4682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10%</a:t>
            </a:r>
            <a:endParaRPr lang="en-US" sz="105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602070" y="1392901"/>
            <a:ext cx="8327528" cy="7426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21072" y="5627074"/>
            <a:ext cx="8327528" cy="7426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7616" y="5485336"/>
            <a:ext cx="5467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/>
              <a:t>-30%</a:t>
            </a:r>
            <a:endParaRPr lang="en-US" sz="1050" dirty="0"/>
          </a:p>
        </p:txBody>
      </p:sp>
      <p:sp>
        <p:nvSpPr>
          <p:cNvPr id="28" name="Oval 27"/>
          <p:cNvSpPr/>
          <p:nvPr/>
        </p:nvSpPr>
        <p:spPr>
          <a:xfrm>
            <a:off x="3009662" y="1125922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Gambling</a:t>
            </a:r>
            <a:endParaRPr lang="en-GB" sz="800" b="1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1325629" y="340445"/>
            <a:ext cx="0" cy="6316992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150453" y="340445"/>
            <a:ext cx="0" cy="6316992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71005" y="340445"/>
            <a:ext cx="0" cy="6316992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959950" y="392522"/>
            <a:ext cx="0" cy="6316992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830792" y="340445"/>
            <a:ext cx="0" cy="6316992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85822" y="347871"/>
            <a:ext cx="0" cy="6316992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685470" y="340445"/>
            <a:ext cx="0" cy="6316992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582619" y="347871"/>
            <a:ext cx="0" cy="6316992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496832" y="340445"/>
            <a:ext cx="0" cy="6316992"/>
          </a:xfrm>
          <a:prstGeom prst="line">
            <a:avLst/>
          </a:prstGeom>
          <a:ln w="12700"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2358291" y="1465709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Games on social networks</a:t>
            </a:r>
            <a:endParaRPr lang="en-GB" sz="800" b="1" dirty="0"/>
          </a:p>
        </p:txBody>
      </p:sp>
      <p:sp>
        <p:nvSpPr>
          <p:cNvPr id="40" name="Oval 39"/>
          <p:cNvSpPr/>
          <p:nvPr/>
        </p:nvSpPr>
        <p:spPr>
          <a:xfrm>
            <a:off x="5167962" y="1112043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Charity donations</a:t>
            </a:r>
            <a:endParaRPr lang="en-GB" sz="800" b="1" dirty="0"/>
          </a:p>
        </p:txBody>
      </p:sp>
      <p:sp>
        <p:nvSpPr>
          <p:cNvPr id="41" name="Oval 40"/>
          <p:cNvSpPr/>
          <p:nvPr/>
        </p:nvSpPr>
        <p:spPr>
          <a:xfrm>
            <a:off x="5846656" y="3914609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TV / radio </a:t>
            </a:r>
            <a:r>
              <a:rPr lang="en-GB" sz="750" b="1" dirty="0" smtClean="0"/>
              <a:t>interaction</a:t>
            </a:r>
            <a:endParaRPr lang="en-GB" sz="750" b="1" dirty="0"/>
          </a:p>
        </p:txBody>
      </p:sp>
      <p:sp>
        <p:nvSpPr>
          <p:cNvPr id="42" name="Oval 41"/>
          <p:cNvSpPr/>
          <p:nvPr/>
        </p:nvSpPr>
        <p:spPr>
          <a:xfrm>
            <a:off x="939205" y="5349842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Voice-based info services</a:t>
            </a:r>
            <a:endParaRPr lang="en-GB" sz="750" b="1" dirty="0"/>
          </a:p>
        </p:txBody>
      </p:sp>
      <p:sp>
        <p:nvSpPr>
          <p:cNvPr id="43" name="Oval 42"/>
          <p:cNvSpPr/>
          <p:nvPr/>
        </p:nvSpPr>
        <p:spPr>
          <a:xfrm>
            <a:off x="1642778" y="4006868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Adult</a:t>
            </a:r>
            <a:endParaRPr lang="en-GB" sz="750" b="1" dirty="0"/>
          </a:p>
        </p:txBody>
      </p:sp>
      <p:sp>
        <p:nvSpPr>
          <p:cNvPr id="44" name="Oval 43"/>
          <p:cNvSpPr/>
          <p:nvPr/>
        </p:nvSpPr>
        <p:spPr>
          <a:xfrm>
            <a:off x="3048588" y="4074638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Directory enquiries</a:t>
            </a:r>
            <a:endParaRPr lang="en-GB" sz="750" b="1" dirty="0"/>
          </a:p>
        </p:txBody>
      </p:sp>
      <p:sp>
        <p:nvSpPr>
          <p:cNvPr id="45" name="Oval 44"/>
          <p:cNvSpPr/>
          <p:nvPr/>
        </p:nvSpPr>
        <p:spPr>
          <a:xfrm>
            <a:off x="995828" y="3971126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Off-handset purchase (adult)</a:t>
            </a:r>
            <a:endParaRPr lang="en-GB" sz="750" b="1" dirty="0"/>
          </a:p>
        </p:txBody>
      </p:sp>
      <p:sp>
        <p:nvSpPr>
          <p:cNvPr id="46" name="Oval 45"/>
          <p:cNvSpPr/>
          <p:nvPr/>
        </p:nvSpPr>
        <p:spPr>
          <a:xfrm>
            <a:off x="2914776" y="3281689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Competitions or quizzes</a:t>
            </a:r>
            <a:endParaRPr lang="en-GB" sz="750" b="1" dirty="0"/>
          </a:p>
        </p:txBody>
      </p:sp>
      <p:sp>
        <p:nvSpPr>
          <p:cNvPr id="47" name="Oval 46"/>
          <p:cNvSpPr/>
          <p:nvPr/>
        </p:nvSpPr>
        <p:spPr>
          <a:xfrm>
            <a:off x="1259105" y="4348696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Tarot or astrology</a:t>
            </a:r>
            <a:endParaRPr lang="en-GB" sz="750" b="1" dirty="0"/>
          </a:p>
        </p:txBody>
      </p:sp>
      <p:sp>
        <p:nvSpPr>
          <p:cNvPr id="48" name="Oval 47"/>
          <p:cNvSpPr/>
          <p:nvPr/>
        </p:nvSpPr>
        <p:spPr>
          <a:xfrm>
            <a:off x="1513171" y="4172523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Low cost int’l / reverse calling</a:t>
            </a:r>
            <a:endParaRPr lang="en-GB" sz="750" b="1" dirty="0"/>
          </a:p>
        </p:txBody>
      </p:sp>
      <p:sp>
        <p:nvSpPr>
          <p:cNvPr id="49" name="Oval 48"/>
          <p:cNvSpPr/>
          <p:nvPr/>
        </p:nvSpPr>
        <p:spPr>
          <a:xfrm>
            <a:off x="2802855" y="2504842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Music / video content</a:t>
            </a:r>
            <a:endParaRPr lang="en-GB" sz="750" b="1" dirty="0"/>
          </a:p>
        </p:txBody>
      </p:sp>
      <p:sp>
        <p:nvSpPr>
          <p:cNvPr id="50" name="Oval 49"/>
          <p:cNvSpPr/>
          <p:nvPr/>
        </p:nvSpPr>
        <p:spPr>
          <a:xfrm>
            <a:off x="2742473" y="2647280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Internet-based info services</a:t>
            </a:r>
            <a:endParaRPr lang="en-GB" sz="750" b="1" dirty="0"/>
          </a:p>
        </p:txBody>
      </p:sp>
      <p:sp>
        <p:nvSpPr>
          <p:cNvPr id="51" name="Oval 50"/>
          <p:cNvSpPr/>
          <p:nvPr/>
        </p:nvSpPr>
        <p:spPr>
          <a:xfrm>
            <a:off x="7914468" y="3119144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087 customer service</a:t>
            </a:r>
            <a:endParaRPr lang="en-GB" sz="750" b="1" dirty="0"/>
          </a:p>
        </p:txBody>
      </p:sp>
      <p:sp>
        <p:nvSpPr>
          <p:cNvPr id="52" name="Oval 51"/>
          <p:cNvSpPr/>
          <p:nvPr/>
        </p:nvSpPr>
        <p:spPr>
          <a:xfrm>
            <a:off x="486339" y="2638356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Virtual gifts</a:t>
            </a:r>
            <a:endParaRPr lang="en-GB" sz="750" b="1" dirty="0"/>
          </a:p>
        </p:txBody>
      </p:sp>
      <p:sp>
        <p:nvSpPr>
          <p:cNvPr id="53" name="Oval 52"/>
          <p:cNvSpPr/>
          <p:nvPr/>
        </p:nvSpPr>
        <p:spPr>
          <a:xfrm>
            <a:off x="1267221" y="2577612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Ringtones, RBTs, wallpaper</a:t>
            </a:r>
            <a:endParaRPr lang="en-GB" sz="750" b="1" dirty="0"/>
          </a:p>
        </p:txBody>
      </p:sp>
      <p:sp>
        <p:nvSpPr>
          <p:cNvPr id="54" name="Oval 53"/>
          <p:cNvSpPr/>
          <p:nvPr/>
        </p:nvSpPr>
        <p:spPr>
          <a:xfrm>
            <a:off x="1275847" y="3285057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Dating or flirt services</a:t>
            </a:r>
            <a:endParaRPr lang="en-GB" sz="750" b="1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1950061" y="5153896"/>
            <a:ext cx="280019" cy="37464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178324" y="5358468"/>
            <a:ext cx="68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Tarot or astrology</a:t>
            </a:r>
            <a:endParaRPr lang="en-GB" sz="9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3136027" y="5248914"/>
            <a:ext cx="6846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Adult</a:t>
            </a:r>
            <a:endParaRPr lang="en-GB" sz="900" b="1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2418625" y="4399144"/>
            <a:ext cx="768459" cy="95932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691550" y="2956711"/>
            <a:ext cx="441075" cy="16243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4080868" y="2934478"/>
            <a:ext cx="836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Music / video content</a:t>
            </a:r>
            <a:endParaRPr lang="en-GB" sz="900" b="1" dirty="0"/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853053" y="4673507"/>
            <a:ext cx="309952" cy="235861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48287" y="4591444"/>
            <a:ext cx="68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900" b="1" dirty="0" smtClean="0"/>
              <a:t>Off-handset purchase (adult)</a:t>
            </a:r>
            <a:endParaRPr lang="en-GB" sz="9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2619871" y="5888766"/>
            <a:ext cx="7795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High risk to service</a:t>
            </a:r>
            <a:endParaRPr lang="en-US" sz="105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3678001" y="5877272"/>
            <a:ext cx="77958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Medium risk to service</a:t>
            </a:r>
            <a:endParaRPr lang="en-US" sz="105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4425595" y="5883030"/>
            <a:ext cx="7795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Low risk to service</a:t>
            </a:r>
            <a:endParaRPr lang="en-US" sz="105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7914468" y="2248683"/>
            <a:ext cx="12188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Users, Jan 2014</a:t>
            </a:r>
            <a:endParaRPr lang="en-US" sz="1100" b="1" dirty="0"/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5404356" y="5085184"/>
            <a:ext cx="3544244" cy="13158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Low risk to service</a:t>
            </a:r>
            <a:r>
              <a:rPr kumimoji="0" lang="en-GB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GB" sz="9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  </a:t>
            </a:r>
            <a:r>
              <a:rPr kumimoji="0" lang="en-GB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– Annual decline in revenues less than 10%, 		              lower-than-average to average user base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Medium risk to service      </a:t>
            </a:r>
            <a:r>
              <a:rPr kumimoji="0" lang="en-GB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– Annual decline in revenues of up to 15% 		</a:t>
            </a:r>
            <a:r>
              <a:rPr kumimoji="0" lang="en-GB" sz="9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GB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en-GB" sz="9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lower-than-average user base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		</a:t>
            </a:r>
            <a:r>
              <a:rPr lang="en-GB" sz="900" dirty="0" smtClean="0"/>
              <a:t>           </a:t>
            </a:r>
            <a:r>
              <a:rPr kumimoji="0" lang="en-GB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–  Annual decline in revenues greater than   		</a:t>
            </a:r>
            <a:r>
              <a:rPr kumimoji="0" lang="en-GB" sz="9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             </a:t>
            </a:r>
            <a:r>
              <a:rPr kumimoji="0" lang="en-GB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15% with higher-than-average user base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High risk to service </a:t>
            </a:r>
            <a:r>
              <a:rPr lang="en-GB" sz="900" noProof="0" dirty="0" smtClean="0"/>
              <a:t>          </a:t>
            </a:r>
            <a:r>
              <a:rPr kumimoji="0" lang="en-GB" sz="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– Annual decline in revenues greater than 	                  	                 15%, lower-than-average user base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2800" b="1" dirty="0" smtClean="0">
                <a:solidFill>
                  <a:schemeClr val="bg1"/>
                </a:solidFill>
              </a:rPr>
              <a:t>      State of play 2014-15</a:t>
            </a:r>
            <a:r>
              <a:rPr lang="en-GB" sz="2000" b="1" dirty="0" smtClean="0">
                <a:solidFill>
                  <a:schemeClr val="bg1"/>
                </a:solidFill>
              </a:rPr>
              <a:t>e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4149877" y="13898"/>
            <a:ext cx="905947" cy="903738"/>
          </a:xfrm>
          <a:prstGeom prst="ellipse">
            <a:avLst/>
          </a:prstGeom>
          <a:solidFill>
            <a:srgbClr val="002060"/>
          </a:solidFill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 smtClean="0"/>
              <a:t>Games &amp; apps</a:t>
            </a:r>
            <a:endParaRPr lang="en-GB" sz="800" b="1" dirty="0"/>
          </a:p>
        </p:txBody>
      </p:sp>
    </p:spTree>
    <p:extLst>
      <p:ext uri="{BB962C8B-B14F-4D97-AF65-F5344CB8AC3E}">
        <p14:creationId xmlns:p14="http://schemas.microsoft.com/office/powerpoint/2010/main" val="248537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PRS ARPU (annualised)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012160" y="1196752"/>
            <a:ext cx="3131840" cy="1368152"/>
          </a:xfrm>
          <a:prstGeom prst="rect">
            <a:avLst/>
          </a:prstGeom>
          <a:solidFill>
            <a:srgbClr val="0B2E59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00" b="1" noProof="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£35.60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100" b="1" dirty="0" smtClean="0">
                <a:solidFill>
                  <a:schemeClr val="bg1"/>
                </a:solidFill>
              </a:rPr>
              <a:t>(Incl. charitable donations, excl VAT)</a:t>
            </a:r>
            <a:endParaRPr kumimoji="0" lang="en-GB" sz="11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012160" y="3016116"/>
            <a:ext cx="3131840" cy="1656184"/>
          </a:xfrm>
          <a:prstGeom prst="rect">
            <a:avLst/>
          </a:prstGeom>
          <a:solidFill>
            <a:srgbClr val="7AB32A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£38.64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1" dirty="0" smtClean="0">
                <a:solidFill>
                  <a:schemeClr val="bg1"/>
                </a:solidFill>
              </a:rPr>
              <a:t>(Incl. charitable donations, excl VAT)</a:t>
            </a:r>
            <a:endParaRPr kumimoji="0" lang="en-GB" sz="12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>
              <a:spcBef>
                <a:spcPct val="20000"/>
              </a:spcBef>
            </a:pPr>
            <a:endParaRPr lang="en-GB" sz="1300" b="1" dirty="0" smtClean="0"/>
          </a:p>
          <a:p>
            <a:pPr algn="ctr">
              <a:spcBef>
                <a:spcPct val="20000"/>
              </a:spcBef>
            </a:pPr>
            <a:r>
              <a:rPr lang="en-GB" sz="1300" b="1" dirty="0" smtClean="0"/>
              <a:t>PRS market losing low-paying users</a:t>
            </a:r>
            <a:endParaRPr lang="en-GB" sz="2600" b="1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0152" y="817548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B2E59"/>
                </a:solidFill>
              </a:rPr>
              <a:t>2014</a:t>
            </a:r>
            <a:endParaRPr lang="en-GB" sz="2800" b="1" dirty="0">
              <a:solidFill>
                <a:srgbClr val="0B2E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152" y="2636912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7AB32A"/>
                </a:solidFill>
              </a:rPr>
              <a:t>2015</a:t>
            </a:r>
            <a:r>
              <a:rPr lang="en-GB" b="1" dirty="0" smtClean="0">
                <a:solidFill>
                  <a:srgbClr val="7AB32A"/>
                </a:solidFill>
              </a:rPr>
              <a:t>e</a:t>
            </a:r>
            <a:endParaRPr lang="en-GB" sz="2800" b="1" dirty="0">
              <a:solidFill>
                <a:srgbClr val="7AB32A"/>
              </a:solidFill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5419725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323528" y="5445224"/>
            <a:ext cx="5400600" cy="86409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1" dirty="0" smtClean="0"/>
              <a:t>		Cost to vote	Cost to call		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1" dirty="0" smtClean="0"/>
              <a:t>		on X Factor	DQ (p/min)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5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1" dirty="0" smtClean="0"/>
              <a:t>Average response	£1.63	£1.08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6012160" y="5085184"/>
            <a:ext cx="3131840" cy="1152128"/>
          </a:xfrm>
          <a:prstGeom prst="rect">
            <a:avLst/>
          </a:prstGeom>
          <a:solidFill>
            <a:srgbClr val="0B2E59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noProof="0" dirty="0" smtClean="0">
              <a:solidFill>
                <a:schemeClr val="bg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Consumers believe</a:t>
            </a:r>
            <a:r>
              <a:rPr kumimoji="0" lang="en-GB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PRS costs between £0.25 - £10*</a:t>
            </a:r>
            <a:endParaRPr kumimoji="0" lang="en-GB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5137447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0B2E59"/>
                </a:solidFill>
              </a:rPr>
              <a:t>Consumers say*:</a:t>
            </a:r>
            <a:endParaRPr lang="en-GB" sz="1400" b="1" dirty="0">
              <a:solidFill>
                <a:srgbClr val="0B2E59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237312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smtClean="0"/>
              <a:t>* Source: Street research, </a:t>
            </a:r>
            <a:r>
              <a:rPr lang="en-GB" sz="800" dirty="0" err="1" smtClean="0"/>
              <a:t>mobilesquared</a:t>
            </a:r>
            <a:r>
              <a:rPr lang="en-GB" sz="800" dirty="0" smtClean="0"/>
              <a:t> March 2015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207272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 Users 2014-15</a:t>
            </a:r>
            <a:r>
              <a:rPr lang="en-GB" sz="1800" b="1" dirty="0" smtClean="0">
                <a:solidFill>
                  <a:schemeClr val="bg1"/>
                </a:solidFill>
              </a:rPr>
              <a:t>e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539552" y="1340768"/>
          <a:ext cx="5295900" cy="481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ubtitle 2"/>
          <p:cNvSpPr txBox="1">
            <a:spLocks/>
          </p:cNvSpPr>
          <p:nvPr/>
        </p:nvSpPr>
        <p:spPr>
          <a:xfrm>
            <a:off x="6012160" y="1052736"/>
            <a:ext cx="3131840" cy="2376264"/>
          </a:xfrm>
          <a:prstGeom prst="rect">
            <a:avLst/>
          </a:prstGeom>
          <a:solidFill>
            <a:srgbClr val="0B2E59"/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lvl="0" algn="r">
              <a:spcBef>
                <a:spcPct val="20000"/>
              </a:spcBef>
              <a:defRPr/>
            </a:pPr>
            <a:r>
              <a:rPr lang="en-GB" b="1" dirty="0" smtClean="0">
                <a:solidFill>
                  <a:schemeClr val="bg1"/>
                </a:solidFill>
              </a:rPr>
              <a:t>Consumer reasons for stopping PRS usage during 2014, include:</a:t>
            </a:r>
          </a:p>
          <a:p>
            <a:pPr lvl="0" algn="r">
              <a:spcBef>
                <a:spcPct val="20000"/>
              </a:spcBef>
              <a:defRPr/>
            </a:pPr>
            <a:r>
              <a:rPr lang="en-GB" sz="1400" b="1" dirty="0" smtClean="0">
                <a:solidFill>
                  <a:schemeClr val="bg1"/>
                </a:solidFill>
              </a:rPr>
              <a:t> </a:t>
            </a:r>
          </a:p>
          <a:p>
            <a:pPr lvl="0" algn="r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bg1"/>
                </a:solidFill>
              </a:rPr>
              <a:t>- Stopped trusting PRS </a:t>
            </a:r>
          </a:p>
          <a:p>
            <a:pPr lvl="0" algn="r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bg1"/>
                </a:solidFill>
              </a:rPr>
              <a:t>- Problems with a service</a:t>
            </a:r>
          </a:p>
          <a:p>
            <a:pPr lvl="0" algn="r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bg1"/>
                </a:solidFill>
              </a:rPr>
              <a:t>  - Free content elsewhere</a:t>
            </a:r>
          </a:p>
          <a:p>
            <a:pPr lvl="0" algn="r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bg1"/>
                </a:solidFill>
              </a:rPr>
              <a:t>- Using other paid services</a:t>
            </a:r>
          </a:p>
          <a:p>
            <a:pPr lvl="0" algn="r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bg1"/>
                </a:solidFill>
              </a:rPr>
              <a:t>- No longer see value in PRS</a:t>
            </a:r>
          </a:p>
          <a:p>
            <a:pPr lvl="0" algn="r">
              <a:spcBef>
                <a:spcPct val="20000"/>
              </a:spcBef>
              <a:buFontTx/>
              <a:buChar char="-"/>
              <a:defRPr/>
            </a:pPr>
            <a:r>
              <a:rPr lang="en-GB" sz="1200" b="1" dirty="0" smtClean="0">
                <a:solidFill>
                  <a:schemeClr val="bg1"/>
                </a:solidFill>
              </a:rPr>
              <a:t>Services not as good as they were</a:t>
            </a:r>
          </a:p>
          <a:p>
            <a:pPr lvl="0" algn="r">
              <a:spcBef>
                <a:spcPct val="20000"/>
              </a:spcBef>
              <a:buFontTx/>
              <a:buChar char="-"/>
              <a:defRPr/>
            </a:pPr>
            <a:r>
              <a:rPr lang="en-GB" sz="1200" b="1" dirty="0" smtClean="0">
                <a:solidFill>
                  <a:schemeClr val="bg1"/>
                </a:solidFill>
              </a:rPr>
              <a:t>Not interested in the service any more</a:t>
            </a:r>
          </a:p>
          <a:p>
            <a:pPr lvl="0" algn="r">
              <a:spcBef>
                <a:spcPct val="20000"/>
              </a:spcBef>
              <a:defRPr/>
            </a:pPr>
            <a:r>
              <a:rPr lang="en-GB" sz="1200" b="1" dirty="0" smtClean="0">
                <a:solidFill>
                  <a:schemeClr val="bg1"/>
                </a:solidFill>
              </a:rPr>
              <a:t>- I pay for the services using credit/debit card</a:t>
            </a:r>
          </a:p>
          <a:p>
            <a:pPr lvl="0" algn="r">
              <a:spcBef>
                <a:spcPct val="20000"/>
              </a:spcBef>
              <a:buFontTx/>
              <a:buChar char="-"/>
              <a:defRPr/>
            </a:pPr>
            <a:endParaRPr lang="en-GB" sz="1500" b="1" dirty="0" smtClean="0">
              <a:solidFill>
                <a:schemeClr val="bg1"/>
              </a:solidFill>
            </a:endParaRPr>
          </a:p>
          <a:p>
            <a:pPr lvl="0" algn="r">
              <a:spcBef>
                <a:spcPct val="20000"/>
              </a:spcBef>
              <a:buFontTx/>
              <a:buChar char="-"/>
              <a:defRPr/>
            </a:pPr>
            <a:endParaRPr lang="en-GB" sz="1500" b="1" dirty="0" smtClean="0">
              <a:solidFill>
                <a:schemeClr val="bg1"/>
              </a:solidFill>
            </a:endParaRPr>
          </a:p>
          <a:p>
            <a:pPr lvl="0" algn="r">
              <a:spcBef>
                <a:spcPct val="20000"/>
              </a:spcBef>
              <a:defRPr/>
            </a:pPr>
            <a:endParaRPr lang="en-GB" sz="1400" b="1" dirty="0" smtClean="0">
              <a:solidFill>
                <a:schemeClr val="bg1"/>
              </a:solidFill>
            </a:endParaRPr>
          </a:p>
          <a:p>
            <a:pPr lvl="0" algn="r">
              <a:spcBef>
                <a:spcPct val="20000"/>
              </a:spcBef>
              <a:defRPr/>
            </a:pPr>
            <a:endParaRPr lang="en-GB" sz="14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012160" y="3573016"/>
            <a:ext cx="3131840" cy="2664296"/>
          </a:xfrm>
          <a:prstGeom prst="rect">
            <a:avLst/>
          </a:prstGeom>
          <a:solidFill>
            <a:srgbClr val="7AB32A"/>
          </a:solidFill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600" b="1" dirty="0" smtClean="0">
              <a:solidFill>
                <a:schemeClr val="bg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b="1" dirty="0" smtClean="0">
                <a:solidFill>
                  <a:schemeClr val="bg1"/>
                </a:solidFill>
              </a:rPr>
              <a:t>PRS industry lost </a:t>
            </a:r>
            <a:r>
              <a:rPr lang="en-GB" sz="2400" b="1" dirty="0" smtClean="0">
                <a:solidFill>
                  <a:schemeClr val="bg1"/>
                </a:solidFill>
              </a:rPr>
              <a:t>233,000</a:t>
            </a:r>
            <a:r>
              <a:rPr lang="en-GB" b="1" dirty="0" smtClean="0">
                <a:solidFill>
                  <a:schemeClr val="bg1"/>
                </a:solidFill>
              </a:rPr>
              <a:t> users per month in 2014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b="1" dirty="0" smtClean="0">
              <a:solidFill>
                <a:schemeClr val="bg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b="1" dirty="0" smtClean="0">
                <a:solidFill>
                  <a:schemeClr val="bg1"/>
                </a:solidFill>
              </a:rPr>
              <a:t>Non-compliance activity accounted for </a:t>
            </a:r>
            <a:r>
              <a:rPr lang="en-GB" sz="2400" b="1" dirty="0" smtClean="0">
                <a:solidFill>
                  <a:schemeClr val="bg1"/>
                </a:solidFill>
              </a:rPr>
              <a:t>108,000</a:t>
            </a:r>
            <a:r>
              <a:rPr lang="en-GB" b="1" dirty="0" smtClean="0">
                <a:solidFill>
                  <a:schemeClr val="bg1"/>
                </a:solidFill>
              </a:rPr>
              <a:t> (or </a:t>
            </a:r>
            <a:r>
              <a:rPr lang="en-GB" sz="2400" b="1" dirty="0" smtClean="0">
                <a:solidFill>
                  <a:schemeClr val="bg1"/>
                </a:solidFill>
              </a:rPr>
              <a:t>46%</a:t>
            </a:r>
            <a:r>
              <a:rPr lang="en-GB" sz="1600" b="1" dirty="0" smtClean="0">
                <a:solidFill>
                  <a:schemeClr val="bg1"/>
                </a:solidFill>
              </a:rPr>
              <a:t>)</a:t>
            </a:r>
            <a:r>
              <a:rPr lang="en-GB" b="1" dirty="0" smtClean="0">
                <a:solidFill>
                  <a:schemeClr val="bg1"/>
                </a:solidFill>
              </a:rPr>
              <a:t> of these users per month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800" b="1" dirty="0" smtClean="0">
              <a:solidFill>
                <a:schemeClr val="bg1"/>
              </a:solidFill>
            </a:endParaRPr>
          </a:p>
          <a:p>
            <a:pPr algn="r">
              <a:spcBef>
                <a:spcPct val="20000"/>
              </a:spcBef>
            </a:pPr>
            <a:r>
              <a:rPr lang="en-GB" sz="2400" b="1" dirty="0" smtClean="0">
                <a:solidFill>
                  <a:schemeClr val="bg1"/>
                </a:solidFill>
              </a:rPr>
              <a:t>125,000</a:t>
            </a:r>
            <a:r>
              <a:rPr lang="en-GB" b="1" dirty="0" smtClean="0">
                <a:solidFill>
                  <a:schemeClr val="bg1"/>
                </a:solidFill>
              </a:rPr>
              <a:t> people per month stopped using PRS because of cost, service relevance and alternative content-related issues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b="1" dirty="0" smtClean="0">
              <a:solidFill>
                <a:schemeClr val="bg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b="1" dirty="0" smtClean="0">
              <a:solidFill>
                <a:schemeClr val="bg1"/>
              </a:solidFill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5736" y="2204864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B2E59"/>
                </a:solidFill>
              </a:rPr>
              <a:t>19.3 mil.</a:t>
            </a:r>
            <a:endParaRPr lang="en-GB" sz="2000" b="1" dirty="0">
              <a:solidFill>
                <a:srgbClr val="0B2E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5976" y="2708920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B2E59"/>
                </a:solidFill>
              </a:rPr>
              <a:t>16.5 mil.</a:t>
            </a:r>
            <a:endParaRPr lang="en-GB" sz="2000" b="1" dirty="0">
              <a:solidFill>
                <a:srgbClr val="0B2E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19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forum.vodafone.co.uk/t5/image/serverpage/image-id/71i9D1226B00DFE00F1/image-size/original?v=mpbl-1&amp;px=-1"/>
          <p:cNvPicPr>
            <a:picLocks noChangeAspect="1" noChangeArrowheads="1"/>
          </p:cNvPicPr>
          <p:nvPr/>
        </p:nvPicPr>
        <p:blipFill>
          <a:blip r:embed="rId2" cstate="print"/>
          <a:srcRect l="6873" r="7219"/>
          <a:stretch>
            <a:fillRect/>
          </a:stretch>
        </p:blipFill>
        <p:spPr bwMode="auto">
          <a:xfrm rot="19453559">
            <a:off x="11985" y="3397179"/>
            <a:ext cx="1404010" cy="163432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2800" b="1" dirty="0" smtClean="0">
                <a:solidFill>
                  <a:schemeClr val="bg1"/>
                </a:solidFill>
              </a:rPr>
              <a:t>     PRS weathered device evolution</a:t>
            </a:r>
            <a:endParaRPr lang="en-GB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3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pic>
        <p:nvPicPr>
          <p:cNvPr id="7180" name="Picture 12" descr="http://najdinavod.cz/wp-content/uploads/jpg4/Samsung-E250.jpg"/>
          <p:cNvPicPr>
            <a:picLocks noChangeAspect="1" noChangeArrowheads="1"/>
          </p:cNvPicPr>
          <p:nvPr/>
        </p:nvPicPr>
        <p:blipFill>
          <a:blip r:embed="rId4" cstate="print"/>
          <a:srcRect l="24540" r="15862"/>
          <a:stretch>
            <a:fillRect/>
          </a:stretch>
        </p:blipFill>
        <p:spPr bwMode="auto">
          <a:xfrm>
            <a:off x="4167596" y="3356992"/>
            <a:ext cx="1052476" cy="1765970"/>
          </a:xfrm>
          <a:prstGeom prst="rect">
            <a:avLst/>
          </a:prstGeom>
          <a:noFill/>
        </p:spPr>
      </p:pic>
      <p:pic>
        <p:nvPicPr>
          <p:cNvPr id="7182" name="Picture 14" descr="http://cdn2.gsmarena.com/vv/bigpic/nokia-n91.gif"/>
          <p:cNvPicPr>
            <a:picLocks noChangeAspect="1" noChangeArrowheads="1"/>
          </p:cNvPicPr>
          <p:nvPr/>
        </p:nvPicPr>
        <p:blipFill>
          <a:blip r:embed="rId5" cstate="print"/>
          <a:srcRect l="14286" r="14286"/>
          <a:stretch>
            <a:fillRect/>
          </a:stretch>
        </p:blipFill>
        <p:spPr bwMode="auto">
          <a:xfrm>
            <a:off x="5192622" y="3284984"/>
            <a:ext cx="963554" cy="1785695"/>
          </a:xfrm>
          <a:prstGeom prst="rect">
            <a:avLst/>
          </a:prstGeom>
          <a:noFill/>
        </p:spPr>
      </p:pic>
      <p:pic>
        <p:nvPicPr>
          <p:cNvPr id="7184" name="Picture 16" descr="http://content.animalnewyork.com/wp-content/uploads/iphone1.jpg"/>
          <p:cNvPicPr>
            <a:picLocks noChangeAspect="1" noChangeArrowheads="1"/>
          </p:cNvPicPr>
          <p:nvPr/>
        </p:nvPicPr>
        <p:blipFill>
          <a:blip r:embed="rId6" cstate="print"/>
          <a:srcRect l="36617" r="35920"/>
          <a:stretch>
            <a:fillRect/>
          </a:stretch>
        </p:blipFill>
        <p:spPr bwMode="auto">
          <a:xfrm>
            <a:off x="6459022" y="3212976"/>
            <a:ext cx="1065306" cy="2181981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186" name="Picture 18" descr="http://cdn.iphonehacks.com/wp-content/uploads/2015/03/samsung-galaxy-s6-gold.jpg"/>
          <p:cNvPicPr>
            <a:picLocks noChangeAspect="1" noChangeArrowheads="1"/>
          </p:cNvPicPr>
          <p:nvPr/>
        </p:nvPicPr>
        <p:blipFill>
          <a:blip r:embed="rId7" cstate="print"/>
          <a:srcRect l="19512" r="46113"/>
          <a:stretch>
            <a:fillRect/>
          </a:stretch>
        </p:blipFill>
        <p:spPr bwMode="auto">
          <a:xfrm>
            <a:off x="7740352" y="2852936"/>
            <a:ext cx="792088" cy="2304256"/>
          </a:xfrm>
          <a:prstGeom prst="rect">
            <a:avLst/>
          </a:prstGeom>
          <a:noFill/>
        </p:spPr>
      </p:pic>
      <p:sp>
        <p:nvSpPr>
          <p:cNvPr id="19" name="Right Arrow 18"/>
          <p:cNvSpPr/>
          <p:nvPr/>
        </p:nvSpPr>
        <p:spPr>
          <a:xfrm>
            <a:off x="323528" y="5445224"/>
            <a:ext cx="8568952" cy="432048"/>
          </a:xfrm>
          <a:prstGeom prst="rightArrow">
            <a:avLst/>
          </a:prstGeom>
          <a:solidFill>
            <a:srgbClr val="7AB32A"/>
          </a:solidFill>
          <a:ln>
            <a:solidFill>
              <a:srgbClr val="7AB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251520" y="5517232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2000</a:t>
            </a:r>
            <a:endParaRPr lang="en-GB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300192" y="5517232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2006</a:t>
            </a:r>
            <a:endParaRPr lang="en-GB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884368" y="5517232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2015</a:t>
            </a:r>
            <a:endParaRPr lang="en-GB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267744" y="5517232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2002</a:t>
            </a:r>
            <a:endParaRPr lang="en-GB" sz="1200" b="1" dirty="0"/>
          </a:p>
        </p:txBody>
      </p:sp>
      <p:pic>
        <p:nvPicPr>
          <p:cNvPr id="7192" name="Picture 24" descr="http://gubbebil.com/mh/Sony-Ericsson-T68i.jpg"/>
          <p:cNvPicPr>
            <a:picLocks noChangeAspect="1" noChangeArrowheads="1"/>
          </p:cNvPicPr>
          <p:nvPr/>
        </p:nvPicPr>
        <p:blipFill>
          <a:blip r:embed="rId8" cstate="print"/>
          <a:srcRect l="4645" t="2381" r="6548" b="4762"/>
          <a:stretch>
            <a:fillRect/>
          </a:stretch>
        </p:blipFill>
        <p:spPr bwMode="auto">
          <a:xfrm rot="648798">
            <a:off x="2058560" y="3451463"/>
            <a:ext cx="1153974" cy="155189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7020272" y="5517232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2007</a:t>
            </a:r>
            <a:endParaRPr lang="en-GB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020272" y="5744289"/>
            <a:ext cx="792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 smtClean="0"/>
              <a:t>App Store</a:t>
            </a:r>
          </a:p>
          <a:p>
            <a:pPr algn="ctr"/>
            <a:r>
              <a:rPr lang="en-GB" sz="1050" b="1" dirty="0" smtClean="0"/>
              <a:t>launched</a:t>
            </a:r>
            <a:endParaRPr lang="en-GB" sz="1050" b="1" dirty="0"/>
          </a:p>
        </p:txBody>
      </p:sp>
      <p:pic>
        <p:nvPicPr>
          <p:cNvPr id="7176" name="Picture 8" descr="http://hexcs.mobi/assets/Products/Nokia/Nokia-6210.jpg"/>
          <p:cNvPicPr>
            <a:picLocks noChangeAspect="1" noChangeArrowheads="1"/>
          </p:cNvPicPr>
          <p:nvPr/>
        </p:nvPicPr>
        <p:blipFill>
          <a:blip r:embed="rId9" cstate="print"/>
          <a:srcRect l="29531" r="29126"/>
          <a:stretch>
            <a:fillRect/>
          </a:stretch>
        </p:blipFill>
        <p:spPr bwMode="auto">
          <a:xfrm>
            <a:off x="1259632" y="3212976"/>
            <a:ext cx="769949" cy="1862336"/>
          </a:xfrm>
          <a:prstGeom prst="rect">
            <a:avLst/>
          </a:prstGeom>
          <a:noFill/>
        </p:spPr>
      </p:pic>
      <p:pic>
        <p:nvPicPr>
          <p:cNvPr id="7188" name="Picture 20" descr="http://images.geeksimages.com/imageshare/K/300x300/K700I-unit.jpg"/>
          <p:cNvPicPr>
            <a:picLocks noChangeAspect="1" noChangeArrowheads="1"/>
          </p:cNvPicPr>
          <p:nvPr/>
        </p:nvPicPr>
        <p:blipFill>
          <a:blip r:embed="rId10" cstate="print"/>
          <a:srcRect l="22680" r="24401"/>
          <a:stretch>
            <a:fillRect/>
          </a:stretch>
        </p:blipFill>
        <p:spPr bwMode="auto">
          <a:xfrm>
            <a:off x="3275856" y="3516390"/>
            <a:ext cx="792088" cy="1496786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6300192" y="5733256"/>
            <a:ext cx="7200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 smtClean="0"/>
              <a:t>Mobile internet comes of age</a:t>
            </a:r>
            <a:endParaRPr lang="en-GB" sz="105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7504" y="5749806"/>
            <a:ext cx="9361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 smtClean="0"/>
              <a:t>WAP</a:t>
            </a:r>
          </a:p>
          <a:p>
            <a:pPr algn="ctr"/>
            <a:r>
              <a:rPr lang="en-GB" sz="1050" b="1" dirty="0" smtClean="0"/>
              <a:t>Launched in UK</a:t>
            </a:r>
            <a:endParaRPr lang="en-GB" sz="1050" b="1" dirty="0"/>
          </a:p>
        </p:txBody>
      </p:sp>
      <p:sp>
        <p:nvSpPr>
          <p:cNvPr id="29" name="Right Arrow 28"/>
          <p:cNvSpPr/>
          <p:nvPr/>
        </p:nvSpPr>
        <p:spPr>
          <a:xfrm>
            <a:off x="395536" y="2204864"/>
            <a:ext cx="8568952" cy="648072"/>
          </a:xfrm>
          <a:prstGeom prst="rightArrow">
            <a:avLst/>
          </a:prstGeom>
          <a:solidFill>
            <a:srgbClr val="7AB32A"/>
          </a:solidFill>
          <a:ln>
            <a:solidFill>
              <a:srgbClr val="7AB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4355976" y="234888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PRS</a:t>
            </a:r>
            <a:endParaRPr lang="en-GB" sz="16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292080" y="5517232"/>
            <a:ext cx="720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/>
              <a:t>2005</a:t>
            </a:r>
            <a:endParaRPr lang="en-GB" sz="12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292080" y="5749806"/>
            <a:ext cx="7920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 smtClean="0"/>
              <a:t>N series</a:t>
            </a:r>
          </a:p>
          <a:p>
            <a:pPr algn="ctr"/>
            <a:r>
              <a:rPr lang="en-GB" sz="1050" b="1" dirty="0" smtClean="0"/>
              <a:t>launched</a:t>
            </a:r>
            <a:endParaRPr lang="en-GB" sz="105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236296" y="1340768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B2E59"/>
                </a:solidFill>
              </a:rPr>
              <a:t>16.5 mil. </a:t>
            </a:r>
          </a:p>
          <a:p>
            <a:pPr algn="ctr"/>
            <a:r>
              <a:rPr lang="en-GB" sz="2400" b="1" dirty="0" smtClean="0">
                <a:solidFill>
                  <a:srgbClr val="0B2E59"/>
                </a:solidFill>
              </a:rPr>
              <a:t>users</a:t>
            </a:r>
            <a:endParaRPr lang="en-GB" sz="2400" b="1" dirty="0">
              <a:solidFill>
                <a:srgbClr val="0B2E59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884368" y="2348880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2015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412690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 Smartphone impact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868144" y="1196752"/>
            <a:ext cx="3275856" cy="792088"/>
          </a:xfrm>
          <a:prstGeom prst="rect">
            <a:avLst/>
          </a:prstGeom>
          <a:solidFill>
            <a:srgbClr val="0B2E59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400" b="1" noProof="0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Smartphone penetration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68%</a:t>
            </a: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237312"/>
            <a:ext cx="219573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smtClean="0"/>
              <a:t>Source: </a:t>
            </a:r>
            <a:r>
              <a:rPr lang="en-GB" sz="800" dirty="0" err="1" smtClean="0"/>
              <a:t>mobilesquared</a:t>
            </a:r>
            <a:r>
              <a:rPr lang="en-GB" sz="800" dirty="0" smtClean="0"/>
              <a:t> research</a:t>
            </a:r>
            <a:endParaRPr lang="en-GB" sz="800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5868144" y="2132856"/>
            <a:ext cx="3275856" cy="1080120"/>
          </a:xfrm>
          <a:prstGeom prst="rect">
            <a:avLst/>
          </a:prstGeom>
          <a:solidFill>
            <a:srgbClr val="7AB32A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5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Smartphone penetration among PRS users: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72%</a:t>
            </a:r>
          </a:p>
          <a:p>
            <a:pPr algn="ctr">
              <a:spcBef>
                <a:spcPct val="20000"/>
              </a:spcBef>
            </a:pPr>
            <a:endParaRPr lang="en-GB" sz="1300" b="1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5868144" y="3429000"/>
            <a:ext cx="3240360" cy="273630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200" b="1" dirty="0" smtClean="0"/>
              <a:t>Why have you reduced or stopped using PRS in 2014</a:t>
            </a:r>
            <a:r>
              <a:rPr lang="en-GB" sz="2400" b="1" dirty="0" smtClean="0"/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000" b="1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800" b="1" dirty="0" smtClean="0"/>
              <a:t>2.8 million </a:t>
            </a:r>
            <a:r>
              <a:rPr lang="en-GB" sz="1900" b="1" dirty="0" smtClean="0"/>
              <a:t>PRS users claim they get free content elsewhere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800" b="1" dirty="0" smtClean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2800" b="1" dirty="0" smtClean="0"/>
              <a:t>2.6 million </a:t>
            </a:r>
            <a:r>
              <a:rPr lang="en-GB" sz="1900" b="1" dirty="0" smtClean="0"/>
              <a:t>people claim to not afford PRS any more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6" name="Chart 15"/>
          <p:cNvGraphicFramePr/>
          <p:nvPr/>
        </p:nvGraphicFramePr>
        <p:xfrm>
          <a:off x="251520" y="1124744"/>
          <a:ext cx="4968552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0776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Payment opportunity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83568" y="1484784"/>
            <a:ext cx="4680520" cy="39604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b="1" dirty="0" err="1" smtClean="0"/>
              <a:t>Smartphones</a:t>
            </a:r>
            <a:r>
              <a:rPr lang="en-GB" sz="1200" b="1" dirty="0" smtClean="0"/>
              <a:t> creating new mobile payment opportunity – PRS expansion into quasi-physical and physical goods.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12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200" b="1" dirty="0" smtClean="0"/>
              <a:t>Operator billing only PRS area experiencing growth; projected to slow down in 2015.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1200" b="1" dirty="0" smtClean="0"/>
          </a:p>
          <a:p>
            <a:pPr lvl="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b="1" dirty="0" smtClean="0"/>
              <a:t>Industry waiting for release of the update to Payment Service Directive (PSDII) in July 2015 before deciding mobile payment strategy; 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 smtClean="0"/>
              <a:t>Major Level 1 providers expected to reduce role in PRS sector in pursuit of mobile payment strategy.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200" b="1" dirty="0" smtClean="0"/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b="1" dirty="0" smtClean="0"/>
              <a:t>Operator billing to be viewed as separate platform from traditional PRS services in order to attract corporations and major retailers (brand identity);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 smtClean="0"/>
              <a:t>Brand reputation an important consideration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200" b="1" dirty="0" smtClean="0"/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b="1" dirty="0" err="1" smtClean="0"/>
              <a:t>PayforIt</a:t>
            </a:r>
            <a:r>
              <a:rPr lang="en-GB" sz="1200" b="1" dirty="0" smtClean="0"/>
              <a:t> potentially becoming “brand” for operator billing restricted to PRS sector.</a:t>
            </a:r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1200" b="1" dirty="0" smtClean="0"/>
          </a:p>
          <a:p>
            <a:pPr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b="1" dirty="0" smtClean="0"/>
              <a:t>Credit/debit cards have the march on operator billing;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1200" dirty="0" smtClean="0"/>
              <a:t>Industry </a:t>
            </a:r>
            <a:r>
              <a:rPr lang="en-GB" sz="1200" dirty="0" err="1" smtClean="0"/>
              <a:t>outpayment</a:t>
            </a:r>
            <a:r>
              <a:rPr lang="en-GB" sz="1200" dirty="0" smtClean="0"/>
              <a:t> timelines a potential hurdle.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GB" sz="12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200" b="1" dirty="0" smtClean="0"/>
              <a:t>Operator billing requires significant promotion from a united industry.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1" dirty="0" smtClean="0"/>
              <a:t> </a:t>
            </a:r>
            <a:endParaRPr lang="en-GB" sz="2400" b="1" dirty="0" smtClean="0"/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724128" y="1484784"/>
            <a:ext cx="3419872" cy="1512168"/>
          </a:xfrm>
          <a:prstGeom prst="rect">
            <a:avLst/>
          </a:prstGeom>
          <a:solidFill>
            <a:srgbClr val="0B2E59"/>
          </a:soli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en-GB" sz="1600" b="1" noProof="0" dirty="0" smtClean="0">
                <a:solidFill>
                  <a:schemeClr val="bg1"/>
                </a:solidFill>
              </a:rPr>
              <a:t>10.8 million PRS users would </a:t>
            </a:r>
            <a:r>
              <a:rPr lang="en-GB" sz="1600" b="1" dirty="0" smtClean="0">
                <a:solidFill>
                  <a:schemeClr val="bg1"/>
                </a:solidFill>
              </a:rPr>
              <a:t>be interested in using their mobile phone to pay for “other” transactions </a:t>
            </a:r>
          </a:p>
          <a:p>
            <a:pPr lvl="0" algn="ctr">
              <a:spcBef>
                <a:spcPct val="20000"/>
              </a:spcBef>
            </a:pPr>
            <a:r>
              <a:rPr lang="en-GB" sz="800" dirty="0" smtClean="0">
                <a:solidFill>
                  <a:schemeClr val="bg1"/>
                </a:solidFill>
              </a:rPr>
              <a:t>that appear on their monthly mobile phone bill, or uses available credit from their pay-as-you-go account</a:t>
            </a:r>
            <a:endParaRPr kumimoji="0" lang="en-GB" sz="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724128" y="3212976"/>
            <a:ext cx="3419872" cy="2232248"/>
          </a:xfrm>
          <a:prstGeom prst="rect">
            <a:avLst/>
          </a:prstGeom>
          <a:solidFill>
            <a:srgbClr val="7AB32A"/>
          </a:solidFill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600" b="1" dirty="0" smtClean="0">
                <a:solidFill>
                  <a:schemeClr val="bg1"/>
                </a:solidFill>
              </a:rPr>
              <a:t>Opportunities for Operator billing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1600" b="1" dirty="0" smtClean="0">
              <a:solidFill>
                <a:schemeClr val="bg1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en-GB" sz="1400" b="1" dirty="0" smtClean="0">
                <a:solidFill>
                  <a:schemeClr val="bg1"/>
                </a:solidFill>
              </a:rPr>
              <a:t>Toll roads</a:t>
            </a:r>
          </a:p>
          <a:p>
            <a:pPr lvl="0" algn="ctr">
              <a:spcBef>
                <a:spcPct val="20000"/>
              </a:spcBef>
            </a:pPr>
            <a:r>
              <a:rPr lang="en-GB" sz="1400" b="1" dirty="0" smtClean="0">
                <a:solidFill>
                  <a:schemeClr val="bg1"/>
                </a:solidFill>
              </a:rPr>
              <a:t> Vending machines</a:t>
            </a:r>
          </a:p>
          <a:p>
            <a:pPr lvl="0" algn="ctr">
              <a:spcBef>
                <a:spcPct val="20000"/>
              </a:spcBef>
            </a:pPr>
            <a:r>
              <a:rPr lang="en-GB" sz="1400" b="1" dirty="0" smtClean="0">
                <a:solidFill>
                  <a:schemeClr val="bg1"/>
                </a:solidFill>
              </a:rPr>
              <a:t>Take-</a:t>
            </a:r>
            <a:r>
              <a:rPr lang="en-GB" sz="1400" b="1" dirty="0" err="1" smtClean="0">
                <a:solidFill>
                  <a:schemeClr val="bg1"/>
                </a:solidFill>
              </a:rPr>
              <a:t>aways</a:t>
            </a:r>
            <a:endParaRPr lang="en-GB" sz="1400" b="1" dirty="0" smtClean="0">
              <a:solidFill>
                <a:schemeClr val="bg1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en-GB" sz="1400" b="1" dirty="0" smtClean="0">
                <a:solidFill>
                  <a:schemeClr val="bg1"/>
                </a:solidFill>
              </a:rPr>
              <a:t>Ticketing</a:t>
            </a:r>
          </a:p>
          <a:p>
            <a:pPr lvl="0" algn="ctr">
              <a:spcBef>
                <a:spcPct val="20000"/>
              </a:spcBef>
            </a:pPr>
            <a:r>
              <a:rPr lang="en-GB" sz="1400" b="1" dirty="0" smtClean="0">
                <a:solidFill>
                  <a:schemeClr val="bg1"/>
                </a:solidFill>
              </a:rPr>
              <a:t>Electric car charging</a:t>
            </a:r>
          </a:p>
          <a:p>
            <a:pPr lvl="0" algn="ctr">
              <a:spcBef>
                <a:spcPct val="20000"/>
              </a:spcBef>
            </a:pPr>
            <a:r>
              <a:rPr lang="en-GB" sz="1400" b="1" dirty="0" smtClean="0">
                <a:solidFill>
                  <a:schemeClr val="bg1"/>
                </a:solidFill>
              </a:rPr>
              <a:t>Hiring of rental bikes (e.g. Boris Bikes)</a:t>
            </a:r>
          </a:p>
          <a:p>
            <a:pPr lvl="0" algn="ctr">
              <a:spcBef>
                <a:spcPct val="20000"/>
              </a:spcBef>
            </a:pPr>
            <a:r>
              <a:rPr lang="en-GB" sz="1400" b="1" dirty="0" smtClean="0">
                <a:solidFill>
                  <a:schemeClr val="bg1"/>
                </a:solidFill>
              </a:rPr>
              <a:t>Airtime credit payments (e.g. Father-to-child)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24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67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Working in unison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560" y="1916832"/>
            <a:ext cx="7848872" cy="380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b="1" dirty="0" smtClean="0"/>
              <a:t> Industry and </a:t>
            </a:r>
            <a:r>
              <a:rPr lang="en-GB" b="1" dirty="0" err="1" smtClean="0"/>
              <a:t>PhonepayPlus</a:t>
            </a:r>
            <a:r>
              <a:rPr lang="en-GB" b="1" dirty="0" smtClean="0"/>
              <a:t> worked successfully together to counter threat from non-compliant affiliate marketing (initiative commenced mid-2013).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b="1" dirty="0" smtClean="0"/>
          </a:p>
          <a:p>
            <a:pPr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b="1" dirty="0" smtClean="0"/>
              <a:t> Increased openness and closer working relationship between industry and regulator developed during 2014.</a:t>
            </a:r>
          </a:p>
          <a:p>
            <a:pPr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b="1" dirty="0" smtClean="0"/>
          </a:p>
          <a:p>
            <a:pPr lvl="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b="1" dirty="0" smtClean="0"/>
              <a:t> Formation of rapid response unit viewed as significant step forward. 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b="1" dirty="0" smtClean="0"/>
          </a:p>
          <a:p>
            <a:pPr lvl="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b="1" dirty="0" smtClean="0"/>
              <a:t> Disconnect between industry and regulator remains.</a:t>
            </a:r>
          </a:p>
          <a:p>
            <a:pPr lvl="0">
              <a:lnSpc>
                <a:spcPct val="120000"/>
              </a:lnSpc>
              <a:spcBef>
                <a:spcPct val="20000"/>
              </a:spcBef>
              <a:defRPr/>
            </a:pP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21284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60648"/>
            <a:ext cx="5580112" cy="648072"/>
          </a:xfrm>
          <a:solidFill>
            <a:srgbClr val="7AB32A"/>
          </a:solidFill>
        </p:spPr>
        <p:txBody>
          <a:bodyPr>
            <a:noAutofit/>
          </a:bodyPr>
          <a:lstStyle/>
          <a:p>
            <a:pPr algn="l"/>
            <a:r>
              <a:rPr lang="en-GB" sz="3200" b="1" dirty="0" smtClean="0">
                <a:solidFill>
                  <a:schemeClr val="bg1"/>
                </a:solidFill>
              </a:rPr>
              <a:t>    Key findings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53336"/>
            <a:ext cx="9144000" cy="404664"/>
          </a:xfrm>
          <a:solidFill>
            <a:srgbClr val="0B2E59"/>
          </a:solidFill>
        </p:spPr>
        <p:txBody>
          <a:bodyPr>
            <a:norm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</a:rPr>
              <a:t>nick@mobilesquared.co.uk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7" name="Picture 6" descr="final_presented.jpg"/>
          <p:cNvPicPr>
            <a:picLocks noChangeAspect="1"/>
          </p:cNvPicPr>
          <p:nvPr/>
        </p:nvPicPr>
        <p:blipFill>
          <a:blip r:embed="rId2" cstate="print"/>
          <a:srcRect l="15350" t="26608" r="15351" b="26608"/>
          <a:stretch>
            <a:fillRect/>
          </a:stretch>
        </p:blipFill>
        <p:spPr>
          <a:xfrm>
            <a:off x="7685488" y="188640"/>
            <a:ext cx="1206991" cy="576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6505599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/>
                </a:solidFill>
              </a:rPr>
              <a:t>@</a:t>
            </a:r>
            <a:r>
              <a:rPr lang="en-GB" sz="1400" b="1" dirty="0" err="1" smtClean="0">
                <a:solidFill>
                  <a:schemeClr val="bg1"/>
                </a:solidFill>
              </a:rPr>
              <a:t>mobilesquared</a:t>
            </a:r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899592" y="1340768"/>
            <a:ext cx="7200800" cy="43924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marL="228600" marR="0" lvl="0" indent="-22860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4400" b="1" dirty="0" smtClean="0"/>
              <a:t>1. PRS market decline continues: Down 3.2% 2013-2014, projected to fall 7.2% 2014-2015.</a:t>
            </a:r>
          </a:p>
          <a:p>
            <a:pPr marL="228600" marR="0" lvl="0" indent="-22860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4400" b="1" dirty="0" smtClean="0"/>
          </a:p>
          <a:p>
            <a:pPr lvl="0">
              <a:lnSpc>
                <a:spcPct val="170000"/>
              </a:lnSpc>
              <a:spcBef>
                <a:spcPct val="20000"/>
              </a:spcBef>
              <a:defRPr/>
            </a:pPr>
            <a:r>
              <a:rPr lang="en-GB" sz="4400" b="1" dirty="0" smtClean="0"/>
              <a:t>2. Operator billing only payment mechanism within PRS experiencing revenue growth; promise of quasi-physical and physical goods revenues prompting major Level 1 providers to develop divergent strategy.</a:t>
            </a:r>
          </a:p>
          <a:p>
            <a:pPr lvl="0">
              <a:lnSpc>
                <a:spcPct val="170000"/>
              </a:lnSpc>
              <a:spcBef>
                <a:spcPct val="20000"/>
              </a:spcBef>
              <a:defRPr/>
            </a:pPr>
            <a:endParaRPr lang="en-GB" sz="4400" b="1" dirty="0" smtClean="0"/>
          </a:p>
          <a:p>
            <a:pPr lvl="0">
              <a:lnSpc>
                <a:spcPct val="170000"/>
              </a:lnSpc>
              <a:spcBef>
                <a:spcPct val="20000"/>
              </a:spcBef>
              <a:defRPr/>
            </a:pPr>
            <a:r>
              <a:rPr lang="en-GB" sz="4400" b="1" dirty="0" smtClean="0"/>
              <a:t>3. Service growth from the 3 G’s of </a:t>
            </a:r>
            <a:r>
              <a:rPr lang="en-GB" sz="4400" b="1" i="1" dirty="0" smtClean="0"/>
              <a:t>Giving, Gaming, and Gambling</a:t>
            </a:r>
            <a:r>
              <a:rPr lang="en-GB" sz="4400" b="1" dirty="0" smtClean="0"/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4400" b="1" dirty="0" smtClean="0"/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4400" b="1" dirty="0" smtClean="0"/>
              <a:t>4. PRS users dropped from 19.3 million (Jan 2014) to 16.5 million (Jan 2015); ARPU increasing</a:t>
            </a: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4400" b="1" dirty="0" smtClean="0"/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4400" b="1" dirty="0" smtClean="0"/>
              <a:t>5. Non-compliance accounts for the loss of 46% of users per month; cost, service relevant and alternative content-related issues affect the remaining 54%.</a:t>
            </a: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4400" b="1" dirty="0" smtClean="0"/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4400" b="1" dirty="0" smtClean="0"/>
              <a:t>6. Compliance hit 80% in 2014, industry targeting 85-90% in 2015. </a:t>
            </a:r>
          </a:p>
          <a:p>
            <a:pPr marL="0" marR="0" lvl="0" indent="0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GB" sz="4400" b="1" dirty="0" smtClean="0"/>
          </a:p>
          <a:p>
            <a:pPr lvl="0">
              <a:lnSpc>
                <a:spcPct val="170000"/>
              </a:lnSpc>
              <a:spcBef>
                <a:spcPct val="20000"/>
              </a:spcBef>
              <a:defRPr/>
            </a:pPr>
            <a:r>
              <a:rPr lang="en-GB" sz="4400" b="1" dirty="0" smtClean="0"/>
              <a:t>7. Disconnect between industry and regulator remains.</a:t>
            </a:r>
            <a:r>
              <a:rPr lang="en-GB" sz="4400" b="1" dirty="0" smtClean="0">
                <a:solidFill>
                  <a:srgbClr val="0B2E59"/>
                </a:solidFill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0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764704"/>
            <a:ext cx="84249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  <a:t>Commitment to you on how we regulate:</a:t>
            </a:r>
            <a:b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  <a:t/>
            </a:r>
            <a:b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</a:br>
            <a:endParaRPr lang="en-GB" sz="3200" dirty="0" smtClean="0">
              <a:solidFill>
                <a:srgbClr val="455660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3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Protecting consumers </a:t>
            </a:r>
            <a:br>
              <a:rPr lang="en-GB" sz="3200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endParaRPr lang="en-GB" sz="3200" dirty="0" smtClean="0">
              <a:solidFill>
                <a:srgbClr val="455660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3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Proportionate and fair</a:t>
            </a:r>
            <a:br>
              <a:rPr lang="en-GB" sz="3200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endParaRPr lang="en-GB" sz="3200" dirty="0">
              <a:solidFill>
                <a:srgbClr val="455660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  <a:t>F</a:t>
            </a:r>
            <a:r>
              <a:rPr lang="en-GB" sz="3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lexible </a:t>
            </a:r>
            <a: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  <a:t>approach </a:t>
            </a:r>
            <a:r>
              <a:rPr lang="en-GB" sz="32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/>
            </a:r>
            <a:br>
              <a:rPr lang="en-GB" sz="3200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endParaRPr lang="en-GB" sz="3200" dirty="0">
              <a:solidFill>
                <a:srgbClr val="455660"/>
              </a:solidFill>
              <a:latin typeface="Garamond" panose="02020404030301010803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GB" sz="3200" dirty="0">
                <a:solidFill>
                  <a:srgbClr val="455660"/>
                </a:solidFill>
                <a:latin typeface="Garamond" panose="02020404030301010803" pitchFamily="18" charset="0"/>
              </a:rPr>
              <a:t>Working collaboratively</a:t>
            </a:r>
            <a:endParaRPr lang="en-GB" sz="32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8958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12474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Concluding remarks</a:t>
            </a:r>
            <a:endParaRPr lang="en-GB" sz="8000" dirty="0"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6848" y="3356992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455660"/>
                </a:solidFill>
                <a:latin typeface="Garamond" panose="02020404030301010803" pitchFamily="18" charset="0"/>
              </a:rPr>
              <a:t>s</a:t>
            </a:r>
            <a:r>
              <a:rPr lang="en-GB" sz="36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peaker:</a:t>
            </a:r>
            <a:br>
              <a:rPr lang="en-GB" sz="3600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36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Andrew </a:t>
            </a:r>
            <a:r>
              <a:rPr lang="en-GB" sz="3600" dirty="0" err="1">
                <a:solidFill>
                  <a:srgbClr val="455660"/>
                </a:solidFill>
                <a:latin typeface="Garamond" panose="02020404030301010803" pitchFamily="18" charset="0"/>
              </a:rPr>
              <a:t>Pinder</a:t>
            </a:r>
            <a:r>
              <a:rPr lang="en-GB" sz="3600" dirty="0">
                <a:solidFill>
                  <a:srgbClr val="455660"/>
                </a:solidFill>
                <a:latin typeface="Garamond" panose="02020404030301010803" pitchFamily="18" charset="0"/>
              </a:rPr>
              <a:t> CBE, Chairman, </a:t>
            </a:r>
            <a:r>
              <a:rPr lang="en-GB" sz="36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PhonepayPlus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569690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5301208"/>
            <a:ext cx="5256584" cy="1477328"/>
          </a:xfrm>
          <a:prstGeom prst="rect">
            <a:avLst/>
          </a:prstGeom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r>
              <a:rPr lang="en-GB" sz="3000" b="1" dirty="0" smtClean="0">
                <a:solidFill>
                  <a:srgbClr val="FCEA2E"/>
                </a:solidFill>
                <a:latin typeface="Garamond" panose="02020404030301010803" pitchFamily="18" charset="0"/>
              </a:rPr>
              <a:t>A </a:t>
            </a:r>
            <a:r>
              <a:rPr lang="en-GB" sz="3000" b="1" dirty="0">
                <a:solidFill>
                  <a:srgbClr val="FCEA2E"/>
                </a:solidFill>
                <a:latin typeface="Garamond" panose="02020404030301010803" pitchFamily="18" charset="0"/>
              </a:rPr>
              <a:t>changing </a:t>
            </a:r>
            <a:r>
              <a:rPr lang="en-GB" sz="3000" b="1" dirty="0" smtClean="0">
                <a:solidFill>
                  <a:srgbClr val="FCEA2E"/>
                </a:solidFill>
                <a:latin typeface="Garamond" panose="02020404030301010803" pitchFamily="18" charset="0"/>
              </a:rPr>
              <a:t>market, </a:t>
            </a:r>
            <a:br>
              <a:rPr lang="en-GB" sz="3000" b="1" dirty="0" smtClean="0">
                <a:solidFill>
                  <a:srgbClr val="FCEA2E"/>
                </a:solidFill>
                <a:latin typeface="Garamond" panose="02020404030301010803" pitchFamily="18" charset="0"/>
              </a:rPr>
            </a:br>
            <a:r>
              <a:rPr lang="en-GB" sz="3000" b="1" dirty="0" smtClean="0">
                <a:solidFill>
                  <a:srgbClr val="FCEA2E"/>
                </a:solidFill>
                <a:latin typeface="Garamond" panose="02020404030301010803" pitchFamily="18" charset="0"/>
              </a:rPr>
              <a:t>A </a:t>
            </a:r>
            <a:r>
              <a:rPr lang="en-GB" sz="3000" b="1" dirty="0">
                <a:solidFill>
                  <a:srgbClr val="FCEA2E"/>
                </a:solidFill>
                <a:latin typeface="Garamond" panose="02020404030301010803" pitchFamily="18" charset="0"/>
              </a:rPr>
              <a:t>changing Code of </a:t>
            </a:r>
            <a:r>
              <a:rPr lang="en-GB" sz="3000" b="1" dirty="0" smtClean="0">
                <a:solidFill>
                  <a:srgbClr val="FCEA2E"/>
                </a:solidFill>
                <a:latin typeface="Garamond" panose="02020404030301010803" pitchFamily="18" charset="0"/>
              </a:rPr>
              <a:t>Practice, </a:t>
            </a:r>
            <a:br>
              <a:rPr lang="en-GB" sz="3000" b="1" dirty="0" smtClean="0">
                <a:solidFill>
                  <a:srgbClr val="FCEA2E"/>
                </a:solidFill>
                <a:latin typeface="Garamond" panose="02020404030301010803" pitchFamily="18" charset="0"/>
              </a:rPr>
            </a:br>
            <a:r>
              <a:rPr lang="en-GB" sz="3000" b="1" dirty="0" smtClean="0">
                <a:solidFill>
                  <a:srgbClr val="FCEA2E"/>
                </a:solidFill>
                <a:latin typeface="Garamond" panose="02020404030301010803" pitchFamily="18" charset="0"/>
              </a:rPr>
              <a:t>A changing PhonepayPlus. </a:t>
            </a:r>
            <a:endParaRPr lang="en-GB" sz="3000" b="1" dirty="0">
              <a:solidFill>
                <a:srgbClr val="FCEA2E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575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5661248"/>
            <a:ext cx="512864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71063A"/>
                </a:solidFill>
                <a:latin typeface="Garamond" panose="02020404030301010803" pitchFamily="18" charset="0"/>
              </a:rPr>
              <a:t>The Judicial Review </a:t>
            </a:r>
            <a:r>
              <a:rPr lang="en-GB" sz="3000" b="1" dirty="0" smtClean="0">
                <a:solidFill>
                  <a:srgbClr val="71063A"/>
                </a:solidFill>
                <a:latin typeface="Garamond" panose="02020404030301010803" pitchFamily="18" charset="0"/>
              </a:rPr>
              <a:t/>
            </a:r>
            <a:br>
              <a:rPr lang="en-GB" sz="3000" b="1" dirty="0" smtClean="0">
                <a:solidFill>
                  <a:srgbClr val="71063A"/>
                </a:solidFill>
                <a:latin typeface="Garamond" panose="02020404030301010803" pitchFamily="18" charset="0"/>
              </a:rPr>
            </a:br>
            <a:r>
              <a:rPr lang="en-GB" sz="2400" b="1" dirty="0" smtClean="0">
                <a:solidFill>
                  <a:srgbClr val="71063A"/>
                </a:solidFill>
                <a:latin typeface="Garamond" panose="02020404030301010803" pitchFamily="18" charset="0"/>
              </a:rPr>
              <a:t>brought by </a:t>
            </a:r>
            <a:r>
              <a:rPr lang="en-GB" sz="2400" b="1" dirty="0" err="1" smtClean="0">
                <a:solidFill>
                  <a:srgbClr val="71063A"/>
                </a:solidFill>
                <a:latin typeface="Garamond" panose="02020404030301010803" pitchFamily="18" charset="0"/>
              </a:rPr>
              <a:t>Ordanduu</a:t>
            </a:r>
            <a:r>
              <a:rPr lang="en-GB" sz="2400" b="1" dirty="0" smtClean="0">
                <a:solidFill>
                  <a:srgbClr val="71063A"/>
                </a:solidFill>
                <a:latin typeface="Garamond" panose="02020404030301010803" pitchFamily="18" charset="0"/>
              </a:rPr>
              <a:t> &amp; Optimus</a:t>
            </a:r>
            <a:endParaRPr lang="en-GB" sz="2400" b="1" dirty="0">
              <a:solidFill>
                <a:srgbClr val="71063A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240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9513" y="2859692"/>
            <a:ext cx="3079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Emergency procedure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7892" y="2859691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Communication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26156" y="6127046"/>
            <a:ext cx="90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Costs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71930" y="6127045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Implications</a:t>
            </a:r>
            <a:endParaRPr lang="en-GB" sz="2400" b="1" dirty="0">
              <a:solidFill>
                <a:schemeClr val="tx1">
                  <a:lumMod val="65000"/>
                  <a:lumOff val="35000"/>
                </a:schemeClr>
              </a:solidFill>
              <a:latin typeface="Garamond" panose="02020404030301010803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1718214"/>
              </p:ext>
            </p:extLst>
          </p:nvPr>
        </p:nvGraphicFramePr>
        <p:xfrm>
          <a:off x="5499992" y="3914071"/>
          <a:ext cx="2179637" cy="2224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" name="Image" r:id="rId3" imgW="2179080" imgH="2224800" progId="Photoshop.Image.15">
                  <p:embed/>
                </p:oleObj>
              </mc:Choice>
              <mc:Fallback>
                <p:oleObj name="Image" r:id="rId3" imgW="2179080" imgH="222480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99992" y="3914071"/>
                        <a:ext cx="2179637" cy="2224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297761"/>
              </p:ext>
            </p:extLst>
          </p:nvPr>
        </p:nvGraphicFramePr>
        <p:xfrm>
          <a:off x="1575855" y="637330"/>
          <a:ext cx="2206625" cy="217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" name="Image" r:id="rId5" imgW="2206440" imgH="2179080" progId="Photoshop.Image.15">
                  <p:embed/>
                </p:oleObj>
              </mc:Choice>
              <mc:Fallback>
                <p:oleObj name="Image" r:id="rId5" imgW="2206440" imgH="217908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75855" y="637330"/>
                        <a:ext cx="2206625" cy="2179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176665"/>
              </p:ext>
            </p:extLst>
          </p:nvPr>
        </p:nvGraphicFramePr>
        <p:xfrm>
          <a:off x="5499992" y="637330"/>
          <a:ext cx="2179638" cy="21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" name="Image" r:id="rId7" imgW="2197440" imgH="2206440" progId="Photoshop.Image.15">
                  <p:embed/>
                </p:oleObj>
              </mc:Choice>
              <mc:Fallback>
                <p:oleObj name="Image" r:id="rId7" imgW="2197440" imgH="220644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99992" y="637330"/>
                        <a:ext cx="2179638" cy="2189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423338"/>
              </p:ext>
            </p:extLst>
          </p:nvPr>
        </p:nvGraphicFramePr>
        <p:xfrm>
          <a:off x="1557598" y="3914071"/>
          <a:ext cx="2243137" cy="221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" name="Image" r:id="rId9" imgW="2243160" imgH="2212560" progId="Photoshop.Image.15">
                  <p:embed/>
                </p:oleObj>
              </mc:Choice>
              <mc:Fallback>
                <p:oleObj name="Image" r:id="rId9" imgW="2243160" imgH="2212560" progId="Photoshop.Image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57598" y="3914071"/>
                        <a:ext cx="2243137" cy="221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436788"/>
            <a:ext cx="914400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057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699" y="449213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Our response to the judgment:</a:t>
            </a:r>
            <a:endParaRPr lang="en-GB" sz="4000" b="1" dirty="0">
              <a:latin typeface="Garamond" panose="02020404030301010803" pitchFamily="18" charset="0"/>
            </a:endParaRPr>
          </a:p>
        </p:txBody>
      </p:sp>
      <p:sp>
        <p:nvSpPr>
          <p:cNvPr id="3" name="Rectangle 6"/>
          <p:cNvSpPr/>
          <p:nvPr/>
        </p:nvSpPr>
        <p:spPr>
          <a:xfrm>
            <a:off x="-1020" y="522920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000" b="1" dirty="0" smtClean="0">
                <a:solidFill>
                  <a:srgbClr val="455660"/>
                </a:solidFill>
                <a:latin typeface="Garamond" panose="02020404030301010803" pitchFamily="18" charset="0"/>
              </a:rPr>
              <a:t> </a:t>
            </a:r>
            <a:r>
              <a:rPr lang="en-GB" sz="30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1. Immediate amendments to the 12</a:t>
            </a:r>
            <a:r>
              <a:rPr lang="en-GB" sz="3000" baseline="300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th</a:t>
            </a:r>
            <a:r>
              <a:rPr lang="en-GB" sz="30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 Code of Practice, </a:t>
            </a:r>
            <a:br>
              <a:rPr lang="en-GB" sz="3000" dirty="0" smtClean="0">
                <a:solidFill>
                  <a:srgbClr val="455660"/>
                </a:solidFill>
                <a:latin typeface="Garamond" panose="02020404030301010803" pitchFamily="18" charset="0"/>
              </a:rPr>
            </a:br>
            <a:r>
              <a:rPr lang="en-GB" sz="30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see more at bit.ly/</a:t>
            </a:r>
            <a:r>
              <a:rPr lang="en-GB" sz="3000" dirty="0" err="1" smtClean="0">
                <a:solidFill>
                  <a:srgbClr val="455660"/>
                </a:solidFill>
                <a:latin typeface="Garamond" panose="02020404030301010803" pitchFamily="18" charset="0"/>
              </a:rPr>
              <a:t>changesto12thcode</a:t>
            </a:r>
            <a:r>
              <a:rPr lang="en-GB" sz="30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 </a:t>
            </a:r>
          </a:p>
          <a:p>
            <a:pPr algn="ctr"/>
            <a:r>
              <a:rPr lang="en-GB" sz="3000" dirty="0" smtClean="0">
                <a:solidFill>
                  <a:srgbClr val="455660"/>
                </a:solidFill>
                <a:latin typeface="Garamond" panose="02020404030301010803" pitchFamily="18" charset="0"/>
              </a:rPr>
              <a:t>2. A review of our legal procedures</a:t>
            </a:r>
            <a:endParaRPr lang="en-GB" sz="3000" dirty="0">
              <a:solidFill>
                <a:srgbClr val="4556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92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13F3CEB559C247B94CC68CEFF0B1F1" ma:contentTypeVersion="8" ma:contentTypeDescription="Create a new document." ma:contentTypeScope="" ma:versionID="fd55ae3e34e88ae5404d25336861272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11b5f35d88f7f6ebfe284b0f73f439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E9D9AD-E54D-4482-802F-F02D98AE7865}">
  <ds:schemaRefs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EEE9F47-601B-42A0-8EB1-17533F5E8B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509D94-CD90-490C-91D7-CE48CFFB2C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2187</Words>
  <Application>Microsoft Office PowerPoint</Application>
  <PresentationFormat>On-screen Show (4:3)</PresentationFormat>
  <Paragraphs>576</Paragraphs>
  <Slides>50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Garamond</vt:lpstr>
      <vt:lpstr>Wingdings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Coming up</vt:lpstr>
      <vt:lpstr>     About mobilesquared</vt:lpstr>
      <vt:lpstr>     Who we work with</vt:lpstr>
      <vt:lpstr>      Our approach</vt:lpstr>
      <vt:lpstr>     Methodology</vt:lpstr>
      <vt:lpstr>     Methodology</vt:lpstr>
      <vt:lpstr>    Market in decline</vt:lpstr>
      <vt:lpstr>     Revenues by service type</vt:lpstr>
      <vt:lpstr>     Revenues by payment type</vt:lpstr>
      <vt:lpstr>     Revenue change by payment platform</vt:lpstr>
      <vt:lpstr>     Forecast 2015e</vt:lpstr>
      <vt:lpstr>PowerPoint Presentation</vt:lpstr>
      <vt:lpstr>     Forecasts 2015e by payment type </vt:lpstr>
      <vt:lpstr>     2014-15e revenues </vt:lpstr>
      <vt:lpstr>     % change</vt:lpstr>
      <vt:lpstr>     PRS users</vt:lpstr>
      <vt:lpstr>      State of play 2014-15e</vt:lpstr>
      <vt:lpstr>    PRS ARPU (annualised)</vt:lpstr>
      <vt:lpstr>     Users 2014-15e</vt:lpstr>
      <vt:lpstr>     PRS weathered device evolution</vt:lpstr>
      <vt:lpstr>     Smartphone impact</vt:lpstr>
      <vt:lpstr>    Payment opportunity</vt:lpstr>
      <vt:lpstr>    Working in unison</vt:lpstr>
      <vt:lpstr>    Key findings</vt:lpstr>
      <vt:lpstr>PowerPoint Presentation</vt:lpstr>
    </vt:vector>
  </TitlesOfParts>
  <Company>PhonepayPlus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template</dc:title>
  <dc:creator>Catalina Ciontu-Halauceanu</dc:creator>
  <cp:lastModifiedBy>Cătălina Ciontu-Hălăuceanu</cp:lastModifiedBy>
  <cp:revision>127</cp:revision>
  <dcterms:created xsi:type="dcterms:W3CDTF">2014-09-25T11:18:06Z</dcterms:created>
  <dcterms:modified xsi:type="dcterms:W3CDTF">2015-10-01T07:38:26Z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0x010100E913F3CEB559C247B94CC68CEFF0B1F1</vt:lpwstr>
  </property>
</Properties>
</file>